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9144000"/>
  <p:notesSz cx="6797675" cy="9926625"/>
  <p:embeddedFontLst>
    <p:embeddedFont>
      <p:font typeface="Proxima Nova"/>
      <p:regular r:id="rId69"/>
      <p:bold r:id="rId70"/>
      <p:italic r:id="rId71"/>
      <p:boldItalic r:id="rId72"/>
    </p:embeddedFont>
    <p:embeddedFont>
      <p:font typeface="Alfa Slab One"/>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6">
          <p15:clr>
            <a:srgbClr val="A4A3A4"/>
          </p15:clr>
        </p15:guide>
        <p15:guide id="2" pos="2098">
          <p15:clr>
            <a:srgbClr val="A4A3A4"/>
          </p15:clr>
        </p15:guide>
        <p15:guide id="3" pos="2140">
          <p15:clr>
            <a:srgbClr val="A4A3A4"/>
          </p15:clr>
        </p15:guide>
      </p15:notesGuideLst>
    </p:ext>
    <p:ext uri="GoogleSlidesCustomDataVersion2">
      <go:slidesCustomData xmlns:go="http://customooxmlschemas.google.com/" r:id="rId74" roundtripDataSignature="AMtx7mjUug+q8YJtqM1l/ZXEJ5mF1Pfz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6" orient="horz"/>
        <p:guide pos="2098"/>
        <p:guide pos="214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lfaSlabOne-regular.fntdata"/><Relationship Id="rId72" Type="http://schemas.openxmlformats.org/officeDocument/2006/relationships/font" Target="fonts/ProximaNova-bold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46145"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911" y="0"/>
            <a:ext cx="2946144" cy="4968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0254" y="4714876"/>
            <a:ext cx="5437168" cy="4467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28164"/>
            <a:ext cx="2946145" cy="4968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911" y="9428164"/>
            <a:ext cx="2946144"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c96b8282e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 name="Google Shape;62;g2bc96b8282e_0_0: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 name="Google Shape;63;g2bc96b8282e_0_0: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15dbd918b_0_1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g2c15dbd918b_0_18: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 name="Google Shape;125;g2c15dbd918b_0_18: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15dbd918b_0_2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15dbd918b_0_2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 name="Google Shape;133;g2c15dbd918b_0_27: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15dbd918b_0_3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15dbd918b_0_3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g2c15dbd918b_0_32: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24eafcd33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24eafcd33_0_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 name="Google Shape;145;g2c24eafcd33_0_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15dbd918b_0_456: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 name="Google Shape;150;g2c15dbd918b_0_456: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15dbd918b_0_46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 name="Google Shape;157;g2c15dbd918b_0_462: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24eafcd33_0_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24eafcd33_0_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g2c24eafcd33_0_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15dbd918b_0_468: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2c15dbd918b_0_468: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15dbd918b_0_47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2c15dbd918b_0_474: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15dbd918b_0_48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2c15dbd918b_0_480: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c96b8282e_0_27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 name="Google Shape;69;g2bc96b8282e_0_27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 name="Google Shape;70;g2bc96b8282e_0_27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15dbd918b_0_486: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2c15dbd918b_0_486: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15dbd918b_0_49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2c15dbd918b_0_492: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15dbd918b_0_498: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2c15dbd918b_0_498: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15dbd918b_0_50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2c15dbd918b_0_504: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24eafcd33_0_1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24eafcd33_0_1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2c24eafcd33_0_1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15dbd918b_0_51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2c15dbd918b_0_510: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15dbd918b_0_516: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2c15dbd918b_0_516: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15dbd918b_0_52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2c15dbd918b_0_522: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15dbd918b_0_528: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2c15dbd918b_0_528: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15dbd918b_0_53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2c15dbd918b_0_534: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f1f1b988f_0_1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 name="Google Shape;75;g2bf1f1b988f_0_16: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6" name="Google Shape;76;g2bf1f1b988f_0_16: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15dbd918b_0_54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2c15dbd918b_0_547: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15dbd918b_0_55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2c15dbd918b_0_554: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15dbd918b_0_56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2c15dbd918b_0_561: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15dbd918b_0_56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2c15dbd918b_0_567: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15dbd918b_0_573: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0" name="Google Shape;290;g2c15dbd918b_0_573: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15dbd918b_0_58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g2c15dbd918b_0_580: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15dbd918b_0_58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g2c15dbd918b_0_587: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15dbd918b_0_59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g2c15dbd918b_0_594: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15dbd918b_0_60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2c15dbd918b_0_601: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15dbd918b_0_608: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2c15dbd918b_0_608: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15dbd918b_0_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 name="Google Shape;82;g2c15dbd918b_0_1: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3" name="Google Shape;83;g2c15dbd918b_0_1: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15dbd918b_0_61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g2c15dbd918b_0_615: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15dbd918b_0_62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2c15dbd918b_0_622: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c15dbd918b_0_628: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 name="Google Shape;353;g2c15dbd918b_0_628: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15dbd918b_0_63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0" name="Google Shape;360;g2c15dbd918b_0_634: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15dbd918b_0_64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g2c15dbd918b_0_641:notes"/>
          <p:cNvSpPr/>
          <p:nvPr>
            <p:ph idx="2" type="sldImg"/>
          </p:nvPr>
        </p:nvSpPr>
        <p:spPr>
          <a:xfrm>
            <a:off x="917588"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15dbd918b_0_45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15dbd918b_0_45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2c15dbd918b_0_451: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15dbd918b_0_317: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15dbd918b_0_317: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15dbd918b_0_322: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15dbd918b_0_322: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15dbd918b_0_327: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c15dbd918b_0_327: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15dbd918b_0_332: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15dbd918b_0_332: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f1f1b988f_0_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 name="Google Shape;89;g2bf1f1b988f_0_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0" name="Google Shape;90;g2bf1f1b988f_0_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15dbd918b_0_337: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15dbd918b_0_337: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15dbd918b_0_342: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15dbd918b_0_342: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c15dbd918b_0_347: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c15dbd918b_0_347: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15dbd918b_0_352: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c15dbd918b_0_352: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15dbd918b_0_358: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c15dbd918b_0_358: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15dbd918b_0_363: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c15dbd918b_0_363: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15dbd918b_0_368: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15dbd918b_0_368: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15dbd918b_0_373: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15dbd918b_0_373: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15dbd918b_0_379: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15dbd918b_0_379: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15dbd918b_0_384: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c15dbd918b_0_384: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f1f1b988f_0_2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 name="Google Shape;96;g2bf1f1b988f_0_29: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7" name="Google Shape;97;g2bf1f1b988f_0_29: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c15dbd918b_0_389: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c15dbd918b_0_389: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15dbd918b_0_394: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c15dbd918b_0_394: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15dbd918b_0_399: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c15dbd918b_0_399: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c15dbd918b_0_404:notes"/>
          <p:cNvSpPr/>
          <p:nvPr>
            <p:ph idx="2" type="sldImg"/>
          </p:nvPr>
        </p:nvSpPr>
        <p:spPr>
          <a:xfrm>
            <a:off x="1133243" y="744497"/>
            <a:ext cx="4531800" cy="37224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c15dbd918b_0_404:notes"/>
          <p:cNvSpPr txBox="1"/>
          <p:nvPr>
            <p:ph idx="1" type="body"/>
          </p:nvPr>
        </p:nvSpPr>
        <p:spPr>
          <a:xfrm>
            <a:off x="679768" y="4715147"/>
            <a:ext cx="5438100" cy="446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f1f1b988f_0_5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g2bf1f1b988f_0_58: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3" name="Google Shape;103;g2bf1f1b988f_0_58: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f1f1b988f_0_6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g2bf1f1b988f_0_67: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0" name="Google Shape;110;g2bf1f1b988f_0_67: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15dbd918b_0_3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g2c15dbd918b_0_37:notes"/>
          <p:cNvSpPr txBox="1"/>
          <p:nvPr>
            <p:ph idx="1" type="body"/>
          </p:nvPr>
        </p:nvSpPr>
        <p:spPr>
          <a:xfrm>
            <a:off x="680254" y="4714876"/>
            <a:ext cx="5437200" cy="4467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 name="Google Shape;118;g2c15dbd918b_0_37:notes"/>
          <p:cNvSpPr txBox="1"/>
          <p:nvPr>
            <p:ph idx="12" type="sldNum"/>
          </p:nvPr>
        </p:nvSpPr>
        <p:spPr>
          <a:xfrm>
            <a:off x="3849911" y="9428164"/>
            <a:ext cx="29460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cxnSp>
        <p:nvCxnSpPr>
          <p:cNvPr id="14" name="Google Shape;14;g2bc96b8282e_0_220"/>
          <p:cNvCxnSpPr/>
          <p:nvPr/>
        </p:nvCxnSpPr>
        <p:spPr>
          <a:xfrm>
            <a:off x="4278300" y="3668217"/>
            <a:ext cx="587400" cy="0"/>
          </a:xfrm>
          <a:prstGeom prst="straightConnector1">
            <a:avLst/>
          </a:prstGeom>
          <a:noFill/>
          <a:ln cap="flat" cmpd="sng" w="76200">
            <a:solidFill>
              <a:schemeClr val="dk1"/>
            </a:solidFill>
            <a:prstDash val="solid"/>
            <a:round/>
            <a:headEnd len="sm" w="sm" type="none"/>
            <a:tailEnd len="sm" w="sm" type="none"/>
          </a:ln>
        </p:spPr>
      </p:cxnSp>
      <p:sp>
        <p:nvSpPr>
          <p:cNvPr id="15" name="Google Shape;15;g2bc96b8282e_0_220"/>
          <p:cNvSpPr txBox="1"/>
          <p:nvPr>
            <p:ph type="ctrTitle"/>
          </p:nvPr>
        </p:nvSpPr>
        <p:spPr>
          <a:xfrm>
            <a:off x="311700" y="794633"/>
            <a:ext cx="8520600" cy="26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6" name="Google Shape;16;g2bc96b8282e_0_220"/>
          <p:cNvSpPr txBox="1"/>
          <p:nvPr>
            <p:ph idx="1" type="subTitle"/>
          </p:nvPr>
        </p:nvSpPr>
        <p:spPr>
          <a:xfrm>
            <a:off x="311700" y="4221097"/>
            <a:ext cx="8520600" cy="978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 name="Google Shape;17;g2bc96b8282e_0_22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bc96b8282e_0_254"/>
          <p:cNvSpPr txBox="1"/>
          <p:nvPr>
            <p:ph idx="1" type="body"/>
          </p:nvPr>
        </p:nvSpPr>
        <p:spPr>
          <a:xfrm>
            <a:off x="319500" y="5644967"/>
            <a:ext cx="5998800" cy="7983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51" name="Google Shape;51;g2bc96b8282e_0_25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bc96b8282e_0_257"/>
          <p:cNvSpPr txBox="1"/>
          <p:nvPr>
            <p:ph hasCustomPrompt="1" type="title"/>
          </p:nvPr>
        </p:nvSpPr>
        <p:spPr>
          <a:xfrm>
            <a:off x="311700" y="1557233"/>
            <a:ext cx="8520600" cy="264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4" name="Google Shape;54;g2bc96b8282e_0_257"/>
          <p:cNvSpPr txBox="1"/>
          <p:nvPr>
            <p:ph idx="1" type="body"/>
          </p:nvPr>
        </p:nvSpPr>
        <p:spPr>
          <a:xfrm>
            <a:off x="311700" y="4299000"/>
            <a:ext cx="8520600" cy="1428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g2bc96b8282e_0_25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6" name="Shape 56"/>
        <p:cNvGrpSpPr/>
        <p:nvPr/>
      </p:nvGrpSpPr>
      <p:grpSpPr>
        <a:xfrm>
          <a:off x="0" y="0"/>
          <a:ext cx="0" cy="0"/>
          <a:chOff x="0" y="0"/>
          <a:chExt cx="0" cy="0"/>
        </a:xfrm>
      </p:grpSpPr>
      <p:sp>
        <p:nvSpPr>
          <p:cNvPr id="57" name="Google Shape;57;g2c15dbd918b_0_693"/>
          <p:cNvSpPr txBox="1"/>
          <p:nvPr>
            <p:ph type="title"/>
          </p:nvPr>
        </p:nvSpPr>
        <p:spPr>
          <a:xfrm>
            <a:off x="2483767" y="68627"/>
            <a:ext cx="5328600" cy="864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3000"/>
              <a:buNone/>
              <a:defRPr sz="2800">
                <a:solidFill>
                  <a:srgbClr val="FFC000"/>
                </a:solidFill>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sp>
        <p:nvSpPr>
          <p:cNvPr id="58" name="Google Shape;58;g2c15dbd918b_0_693"/>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Font typeface="Helvetica Neue"/>
              <a:buChar char="●"/>
              <a:defRPr/>
            </a:lvl1pPr>
            <a:lvl2pPr indent="-406400" lvl="1" marL="914400" rtl="0" algn="l">
              <a:spcBef>
                <a:spcPts val="600"/>
              </a:spcBef>
              <a:spcAft>
                <a:spcPts val="0"/>
              </a:spcAft>
              <a:buClr>
                <a:schemeClr val="dk1"/>
              </a:buClr>
              <a:buSzPts val="2800"/>
              <a:buFont typeface="Helvetica Neue"/>
              <a:buChar char="○"/>
              <a:defRPr/>
            </a:lvl2pPr>
            <a:lvl3pPr indent="-381000" lvl="2" marL="1371600" rtl="0" algn="l">
              <a:spcBef>
                <a:spcPts val="600"/>
              </a:spcBef>
              <a:spcAft>
                <a:spcPts val="0"/>
              </a:spcAft>
              <a:buClr>
                <a:schemeClr val="dk1"/>
              </a:buClr>
              <a:buSzPts val="2400"/>
              <a:buFont typeface="Helvetica Neue"/>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9" name="Google Shape;59;g2c15dbd918b_0_693"/>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g2bc96b8282e_0_225"/>
          <p:cNvSpPr txBox="1"/>
          <p:nvPr>
            <p:ph type="title"/>
          </p:nvPr>
        </p:nvSpPr>
        <p:spPr>
          <a:xfrm>
            <a:off x="311700" y="3307400"/>
            <a:ext cx="8114400" cy="326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0" name="Google Shape;20;g2bc96b8282e_0_22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g2bc96b8282e_0_22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g2bc96b8282e_0_22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g2bc96b8282e_0_2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g2bc96b8282e_0_26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g2bc96b8282e_0_23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 name="Google Shape;29;g2bc96b8282e_0_232"/>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g2bc96b8282e_0_232"/>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g2bc96b8282e_0_23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2" name="Shape 32"/>
        <p:cNvGrpSpPr/>
        <p:nvPr/>
      </p:nvGrpSpPr>
      <p:grpSpPr>
        <a:xfrm>
          <a:off x="0" y="0"/>
          <a:ext cx="0" cy="0"/>
          <a:chOff x="0" y="0"/>
          <a:chExt cx="0" cy="0"/>
        </a:xfrm>
      </p:grpSpPr>
      <p:sp>
        <p:nvSpPr>
          <p:cNvPr id="33" name="Google Shape;33;g2bc96b8282e_0_244"/>
          <p:cNvSpPr txBox="1"/>
          <p:nvPr>
            <p:ph type="title"/>
          </p:nvPr>
        </p:nvSpPr>
        <p:spPr>
          <a:xfrm>
            <a:off x="490250" y="701800"/>
            <a:ext cx="5683800" cy="5454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4" name="Google Shape;34;g2bc96b8282e_0_24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bc96b8282e_0_247"/>
          <p:cNvSpPr/>
          <p:nvPr/>
        </p:nvSpPr>
        <p:spPr>
          <a:xfrm>
            <a:off x="4572000" y="133"/>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 name="Google Shape;37;g2bc96b8282e_0_247"/>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38" name="Google Shape;38;g2bc96b8282e_0_247"/>
          <p:cNvSpPr txBox="1"/>
          <p:nvPr>
            <p:ph type="title"/>
          </p:nvPr>
        </p:nvSpPr>
        <p:spPr>
          <a:xfrm>
            <a:off x="265500" y="1834132"/>
            <a:ext cx="4045200" cy="2069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9" name="Google Shape;39;g2bc96b8282e_0_247"/>
          <p:cNvSpPr txBox="1"/>
          <p:nvPr>
            <p:ph idx="1" type="subTitle"/>
          </p:nvPr>
        </p:nvSpPr>
        <p:spPr>
          <a:xfrm>
            <a:off x="265500" y="3974834"/>
            <a:ext cx="4045200" cy="1794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 name="Google Shape;40;g2bc96b8282e_0_247"/>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1" name="Google Shape;41;g2bc96b8282e_0_24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g2bc96b8282e_0_23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g2bc96b8282e_0_23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g2bc96b8282e_0_240"/>
          <p:cNvSpPr txBox="1"/>
          <p:nvPr>
            <p:ph type="title"/>
          </p:nvPr>
        </p:nvSpPr>
        <p:spPr>
          <a:xfrm>
            <a:off x="311700" y="842400"/>
            <a:ext cx="2808000" cy="100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g2bc96b8282e_0_240"/>
          <p:cNvSpPr txBox="1"/>
          <p:nvPr>
            <p:ph idx="1" type="body"/>
          </p:nvPr>
        </p:nvSpPr>
        <p:spPr>
          <a:xfrm>
            <a:off x="311700" y="1987833"/>
            <a:ext cx="2808000" cy="4104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g2bc96b8282e_0_24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9" name="Shape 9"/>
        <p:cNvGrpSpPr/>
        <p:nvPr/>
      </p:nvGrpSpPr>
      <p:grpSpPr>
        <a:xfrm>
          <a:off x="0" y="0"/>
          <a:ext cx="0" cy="0"/>
          <a:chOff x="0" y="0"/>
          <a:chExt cx="0" cy="0"/>
        </a:xfrm>
      </p:grpSpPr>
      <p:sp>
        <p:nvSpPr>
          <p:cNvPr id="10" name="Google Shape;10;g2bc96b8282e_0_2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11" name="Google Shape;11;g2bc96b8282e_0_21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12" name="Google Shape;12;g2bc96b8282e_0_2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2bc96b8282e_0_0"/>
          <p:cNvSpPr txBox="1"/>
          <p:nvPr>
            <p:ph type="ctrTitle"/>
          </p:nvPr>
        </p:nvSpPr>
        <p:spPr>
          <a:xfrm>
            <a:off x="311700" y="794633"/>
            <a:ext cx="8520600" cy="2610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GB">
                <a:solidFill>
                  <a:schemeClr val="dk2"/>
                </a:solidFill>
              </a:rPr>
              <a:t>Distributed systems and Cloud Computing</a:t>
            </a:r>
            <a:endParaRPr>
              <a:solidFill>
                <a:schemeClr val="dk2"/>
              </a:solidFill>
            </a:endParaRPr>
          </a:p>
        </p:txBody>
      </p:sp>
      <p:sp>
        <p:nvSpPr>
          <p:cNvPr id="66" name="Google Shape;66;g2bc96b8282e_0_0"/>
          <p:cNvSpPr txBox="1"/>
          <p:nvPr>
            <p:ph idx="1" type="subTitle"/>
          </p:nvPr>
        </p:nvSpPr>
        <p:spPr>
          <a:xfrm>
            <a:off x="311700" y="4221097"/>
            <a:ext cx="8520600" cy="978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GB"/>
              <a:t>Lecture 3</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c15dbd918b_0_1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Actor behavior and state</a:t>
            </a:r>
            <a:endParaRPr>
              <a:solidFill>
                <a:schemeClr val="dk2"/>
              </a:solidFill>
            </a:endParaRPr>
          </a:p>
        </p:txBody>
      </p:sp>
      <p:sp>
        <p:nvSpPr>
          <p:cNvPr id="128" name="Google Shape;128;g2c15dbd918b_0_18"/>
          <p:cNvSpPr txBox="1"/>
          <p:nvPr>
            <p:ph idx="1" type="body"/>
          </p:nvPr>
        </p:nvSpPr>
        <p:spPr>
          <a:xfrm>
            <a:off x="311700" y="1536624"/>
            <a:ext cx="8520600" cy="5023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SzPts val="1800"/>
              <a:buNone/>
            </a:pPr>
            <a:r>
              <a:rPr lang="en-GB" sz="2100"/>
              <a:t>An Actor changes its State upon </a:t>
            </a:r>
            <a:r>
              <a:rPr lang="en-GB" sz="2100"/>
              <a:t>receiving</a:t>
            </a:r>
            <a:r>
              <a:rPr lang="en-GB" sz="2100"/>
              <a:t> an incoming message</a:t>
            </a:r>
            <a:endParaRPr sz="2100"/>
          </a:p>
          <a:p>
            <a:pPr indent="0" lvl="0" marL="0" rtl="0" algn="just">
              <a:lnSpc>
                <a:spcPct val="115000"/>
              </a:lnSpc>
              <a:spcBef>
                <a:spcPts val="1200"/>
              </a:spcBef>
              <a:spcAft>
                <a:spcPts val="1200"/>
              </a:spcAft>
              <a:buSzPts val="1800"/>
              <a:buNone/>
            </a:pPr>
            <a:r>
              <a:t/>
            </a:r>
            <a:endParaRPr sz="2100"/>
          </a:p>
        </p:txBody>
      </p:sp>
      <p:pic>
        <p:nvPicPr>
          <p:cNvPr id="129" name="Google Shape;129;g2c15dbd918b_0_18"/>
          <p:cNvPicPr preferRelativeResize="0"/>
          <p:nvPr/>
        </p:nvPicPr>
        <p:blipFill rotWithShape="1">
          <a:blip r:embed="rId3">
            <a:alphaModFix/>
          </a:blip>
          <a:srcRect b="0" l="0" r="0" t="0"/>
          <a:stretch/>
        </p:blipFill>
        <p:spPr>
          <a:xfrm>
            <a:off x="542394" y="2348680"/>
            <a:ext cx="8059200" cy="323910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2c15dbd918b_0_27"/>
          <p:cNvPicPr preferRelativeResize="0"/>
          <p:nvPr/>
        </p:nvPicPr>
        <p:blipFill rotWithShape="1">
          <a:blip r:embed="rId3">
            <a:alphaModFix/>
          </a:blip>
          <a:srcRect b="0" l="0" r="0" t="0"/>
          <a:stretch/>
        </p:blipFill>
        <p:spPr>
          <a:xfrm>
            <a:off x="494494" y="1018376"/>
            <a:ext cx="7749900" cy="407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2c15dbd918b_0_32"/>
          <p:cNvPicPr preferRelativeResize="0"/>
          <p:nvPr/>
        </p:nvPicPr>
        <p:blipFill rotWithShape="1">
          <a:blip r:embed="rId3">
            <a:alphaModFix/>
          </a:blip>
          <a:srcRect b="0" l="0" r="0" t="0"/>
          <a:stretch/>
        </p:blipFill>
        <p:spPr>
          <a:xfrm>
            <a:off x="1437811" y="842963"/>
            <a:ext cx="6196800" cy="424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c24eafcd33_0_0"/>
          <p:cNvSpPr txBox="1"/>
          <p:nvPr>
            <p:ph type="title"/>
          </p:nvPr>
        </p:nvSpPr>
        <p:spPr>
          <a:xfrm>
            <a:off x="490250" y="701800"/>
            <a:ext cx="5683800" cy="545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How actors send message and handle message?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c15dbd918b_0_456"/>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 Messaging</a:t>
            </a:r>
            <a:endParaRPr>
              <a:solidFill>
                <a:schemeClr val="dk2"/>
              </a:solidFill>
            </a:endParaRPr>
          </a:p>
        </p:txBody>
      </p:sp>
      <p:pic>
        <p:nvPicPr>
          <p:cNvPr id="153" name="Google Shape;153;g2c15dbd918b_0_456"/>
          <p:cNvPicPr preferRelativeResize="0"/>
          <p:nvPr/>
        </p:nvPicPr>
        <p:blipFill rotWithShape="1">
          <a:blip r:embed="rId3">
            <a:alphaModFix/>
          </a:blip>
          <a:srcRect b="0" l="0" r="0" t="0"/>
          <a:stretch/>
        </p:blipFill>
        <p:spPr>
          <a:xfrm>
            <a:off x="323863" y="1710428"/>
            <a:ext cx="8424863" cy="3369947"/>
          </a:xfrm>
          <a:prstGeom prst="rect">
            <a:avLst/>
          </a:prstGeom>
          <a:noFill/>
          <a:ln>
            <a:noFill/>
          </a:ln>
        </p:spPr>
      </p:pic>
      <p:sp>
        <p:nvSpPr>
          <p:cNvPr id="154" name="Google Shape;154;g2c15dbd918b_0_456"/>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c15dbd918b_0_462"/>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 Messaging</a:t>
            </a:r>
            <a:endParaRPr>
              <a:solidFill>
                <a:schemeClr val="dk2"/>
              </a:solidFill>
            </a:endParaRPr>
          </a:p>
        </p:txBody>
      </p:sp>
      <p:pic>
        <p:nvPicPr>
          <p:cNvPr id="160" name="Google Shape;160;g2c15dbd918b_0_462"/>
          <p:cNvPicPr preferRelativeResize="0"/>
          <p:nvPr/>
        </p:nvPicPr>
        <p:blipFill rotWithShape="1">
          <a:blip r:embed="rId3">
            <a:alphaModFix/>
          </a:blip>
          <a:srcRect b="0" l="5874" r="430" t="0"/>
          <a:stretch/>
        </p:blipFill>
        <p:spPr>
          <a:xfrm>
            <a:off x="323863" y="1124745"/>
            <a:ext cx="8424863" cy="5664629"/>
          </a:xfrm>
          <a:prstGeom prst="rect">
            <a:avLst/>
          </a:prstGeom>
          <a:noFill/>
          <a:ln>
            <a:noFill/>
          </a:ln>
        </p:spPr>
      </p:pic>
      <p:sp>
        <p:nvSpPr>
          <p:cNvPr id="161" name="Google Shape;161;g2c15dbd918b_0_462"/>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c24eafcd33_0_5"/>
          <p:cNvSpPr txBox="1"/>
          <p:nvPr>
            <p:ph type="title"/>
          </p:nvPr>
        </p:nvSpPr>
        <p:spPr>
          <a:xfrm>
            <a:off x="490250" y="701800"/>
            <a:ext cx="5683800" cy="545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What happens when there is no response?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c15dbd918b_0_468"/>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No Response</a:t>
            </a:r>
            <a:endParaRPr>
              <a:solidFill>
                <a:schemeClr val="dk2"/>
              </a:solidFill>
            </a:endParaRPr>
          </a:p>
        </p:txBody>
      </p:sp>
      <p:pic>
        <p:nvPicPr>
          <p:cNvPr id="173" name="Google Shape;173;g2c15dbd918b_0_468"/>
          <p:cNvPicPr preferRelativeResize="0"/>
          <p:nvPr/>
        </p:nvPicPr>
        <p:blipFill rotWithShape="1">
          <a:blip r:embed="rId3">
            <a:alphaModFix/>
          </a:blip>
          <a:srcRect b="10746" l="0" r="0" t="0"/>
          <a:stretch/>
        </p:blipFill>
        <p:spPr>
          <a:xfrm>
            <a:off x="323863" y="1124745"/>
            <a:ext cx="8424863" cy="5664629"/>
          </a:xfrm>
          <a:prstGeom prst="rect">
            <a:avLst/>
          </a:prstGeom>
          <a:noFill/>
          <a:ln>
            <a:noFill/>
          </a:ln>
        </p:spPr>
      </p:pic>
      <p:sp>
        <p:nvSpPr>
          <p:cNvPr id="174" name="Google Shape;174;g2c15dbd918b_0_468"/>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c15dbd918b_0_474"/>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Send Another Message</a:t>
            </a:r>
            <a:endParaRPr>
              <a:solidFill>
                <a:schemeClr val="dk2"/>
              </a:solidFill>
            </a:endParaRPr>
          </a:p>
        </p:txBody>
      </p:sp>
      <p:pic>
        <p:nvPicPr>
          <p:cNvPr id="180" name="Google Shape;180;g2c15dbd918b_0_474"/>
          <p:cNvPicPr preferRelativeResize="0"/>
          <p:nvPr/>
        </p:nvPicPr>
        <p:blipFill rotWithShape="1">
          <a:blip r:embed="rId3">
            <a:alphaModFix/>
          </a:blip>
          <a:srcRect b="0" l="0" r="0" t="0"/>
          <a:stretch/>
        </p:blipFill>
        <p:spPr>
          <a:xfrm>
            <a:off x="323863" y="1233020"/>
            <a:ext cx="8424863" cy="4086060"/>
          </a:xfrm>
          <a:prstGeom prst="rect">
            <a:avLst/>
          </a:prstGeom>
          <a:noFill/>
          <a:ln>
            <a:noFill/>
          </a:ln>
        </p:spPr>
      </p:pic>
      <p:sp>
        <p:nvSpPr>
          <p:cNvPr id="181" name="Google Shape;181;g2c15dbd918b_0_474"/>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c15dbd918b_0_480"/>
          <p:cNvSpPr txBox="1"/>
          <p:nvPr>
            <p:ph type="title"/>
          </p:nvPr>
        </p:nvSpPr>
        <p:spPr>
          <a:xfrm>
            <a:off x="857977" y="68625"/>
            <a:ext cx="69543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Still No Response</a:t>
            </a:r>
            <a:endParaRPr>
              <a:solidFill>
                <a:schemeClr val="dk2"/>
              </a:solidFill>
            </a:endParaRPr>
          </a:p>
        </p:txBody>
      </p:sp>
      <p:pic>
        <p:nvPicPr>
          <p:cNvPr id="187" name="Google Shape;187;g2c15dbd918b_0_480"/>
          <p:cNvPicPr preferRelativeResize="0"/>
          <p:nvPr/>
        </p:nvPicPr>
        <p:blipFill rotWithShape="1">
          <a:blip r:embed="rId3">
            <a:alphaModFix/>
          </a:blip>
          <a:srcRect b="0" l="0" r="0" t="0"/>
          <a:stretch/>
        </p:blipFill>
        <p:spPr>
          <a:xfrm>
            <a:off x="857964" y="1124745"/>
            <a:ext cx="7356660" cy="4248472"/>
          </a:xfrm>
          <a:prstGeom prst="rect">
            <a:avLst/>
          </a:prstGeom>
          <a:noFill/>
          <a:ln>
            <a:noFill/>
          </a:ln>
        </p:spPr>
      </p:pic>
      <p:sp>
        <p:nvSpPr>
          <p:cNvPr id="188" name="Google Shape;188;g2c15dbd918b_0_480"/>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bc96b8282e_0_279"/>
          <p:cNvSpPr txBox="1"/>
          <p:nvPr>
            <p:ph type="title"/>
          </p:nvPr>
        </p:nvSpPr>
        <p:spPr>
          <a:xfrm>
            <a:off x="311700" y="3307400"/>
            <a:ext cx="8114400" cy="326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7556"/>
              <a:buNone/>
            </a:pPr>
            <a:r>
              <a:rPr lang="en-GB"/>
              <a:t>The Actor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c15dbd918b_0_486"/>
          <p:cNvSpPr txBox="1"/>
          <p:nvPr>
            <p:ph type="title"/>
          </p:nvPr>
        </p:nvSpPr>
        <p:spPr>
          <a:xfrm>
            <a:off x="602528" y="68625"/>
            <a:ext cx="72099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Ideal Situation</a:t>
            </a:r>
            <a:endParaRPr>
              <a:solidFill>
                <a:schemeClr val="dk2"/>
              </a:solidFill>
            </a:endParaRPr>
          </a:p>
        </p:txBody>
      </p:sp>
      <p:pic>
        <p:nvPicPr>
          <p:cNvPr id="194" name="Google Shape;194;g2c15dbd918b_0_486"/>
          <p:cNvPicPr preferRelativeResize="0"/>
          <p:nvPr/>
        </p:nvPicPr>
        <p:blipFill rotWithShape="1">
          <a:blip r:embed="rId3">
            <a:alphaModFix/>
          </a:blip>
          <a:srcRect b="0" l="0" r="0" t="0"/>
          <a:stretch/>
        </p:blipFill>
        <p:spPr>
          <a:xfrm>
            <a:off x="602524" y="1124745"/>
            <a:ext cx="7867541" cy="4248472"/>
          </a:xfrm>
          <a:prstGeom prst="rect">
            <a:avLst/>
          </a:prstGeom>
          <a:noFill/>
          <a:ln>
            <a:noFill/>
          </a:ln>
        </p:spPr>
      </p:pic>
      <p:sp>
        <p:nvSpPr>
          <p:cNvPr id="195" name="Google Shape;195;g2c15dbd918b_0_486"/>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c15dbd918b_0_492"/>
          <p:cNvSpPr txBox="1"/>
          <p:nvPr>
            <p:ph type="title"/>
          </p:nvPr>
        </p:nvSpPr>
        <p:spPr>
          <a:xfrm>
            <a:off x="509778" y="68625"/>
            <a:ext cx="7302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Alternate Plan</a:t>
            </a:r>
            <a:endParaRPr>
              <a:solidFill>
                <a:schemeClr val="dk2"/>
              </a:solidFill>
            </a:endParaRPr>
          </a:p>
        </p:txBody>
      </p:sp>
      <p:pic>
        <p:nvPicPr>
          <p:cNvPr id="201" name="Google Shape;201;g2c15dbd918b_0_492"/>
          <p:cNvPicPr preferRelativeResize="0"/>
          <p:nvPr/>
        </p:nvPicPr>
        <p:blipFill rotWithShape="1">
          <a:blip r:embed="rId3">
            <a:alphaModFix/>
          </a:blip>
          <a:srcRect b="0" l="0" r="0" t="0"/>
          <a:stretch/>
        </p:blipFill>
        <p:spPr>
          <a:xfrm>
            <a:off x="1204161" y="1124745"/>
            <a:ext cx="6664268" cy="4248472"/>
          </a:xfrm>
          <a:prstGeom prst="rect">
            <a:avLst/>
          </a:prstGeom>
          <a:noFill/>
          <a:ln>
            <a:noFill/>
          </a:ln>
        </p:spPr>
      </p:pic>
      <p:sp>
        <p:nvSpPr>
          <p:cNvPr id="202" name="Google Shape;202;g2c15dbd918b_0_492"/>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c15dbd918b_0_498"/>
          <p:cNvSpPr txBox="1"/>
          <p:nvPr>
            <p:ph type="title"/>
          </p:nvPr>
        </p:nvSpPr>
        <p:spPr>
          <a:xfrm>
            <a:off x="423228" y="68625"/>
            <a:ext cx="73893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Timeout Cancelled</a:t>
            </a:r>
            <a:endParaRPr>
              <a:solidFill>
                <a:schemeClr val="dk2"/>
              </a:solidFill>
            </a:endParaRPr>
          </a:p>
        </p:txBody>
      </p:sp>
      <p:pic>
        <p:nvPicPr>
          <p:cNvPr id="208" name="Google Shape;208;g2c15dbd918b_0_498"/>
          <p:cNvPicPr preferRelativeResize="0"/>
          <p:nvPr/>
        </p:nvPicPr>
        <p:blipFill rotWithShape="1">
          <a:blip r:embed="rId3">
            <a:alphaModFix/>
          </a:blip>
          <a:srcRect b="0" l="0" r="0" t="0"/>
          <a:stretch/>
        </p:blipFill>
        <p:spPr>
          <a:xfrm>
            <a:off x="1039609" y="1124745"/>
            <a:ext cx="6993371" cy="4248472"/>
          </a:xfrm>
          <a:prstGeom prst="rect">
            <a:avLst/>
          </a:prstGeom>
          <a:noFill/>
          <a:ln>
            <a:noFill/>
          </a:ln>
        </p:spPr>
      </p:pic>
      <p:sp>
        <p:nvSpPr>
          <p:cNvPr id="209" name="Google Shape;209;g2c15dbd918b_0_498"/>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c15dbd918b_0_504"/>
          <p:cNvSpPr txBox="1"/>
          <p:nvPr>
            <p:ph type="title"/>
          </p:nvPr>
        </p:nvSpPr>
        <p:spPr>
          <a:xfrm>
            <a:off x="423228" y="68625"/>
            <a:ext cx="73893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Timeout Expired</a:t>
            </a:r>
            <a:endParaRPr>
              <a:solidFill>
                <a:schemeClr val="dk2"/>
              </a:solidFill>
            </a:endParaRPr>
          </a:p>
        </p:txBody>
      </p:sp>
      <p:pic>
        <p:nvPicPr>
          <p:cNvPr id="215" name="Google Shape;215;g2c15dbd918b_0_504"/>
          <p:cNvPicPr preferRelativeResize="0"/>
          <p:nvPr/>
        </p:nvPicPr>
        <p:blipFill rotWithShape="1">
          <a:blip r:embed="rId3">
            <a:alphaModFix/>
          </a:blip>
          <a:srcRect b="0" l="0" r="0" t="0"/>
          <a:stretch/>
        </p:blipFill>
        <p:spPr>
          <a:xfrm>
            <a:off x="1082253" y="1124745"/>
            <a:ext cx="6908083" cy="4248472"/>
          </a:xfrm>
          <a:prstGeom prst="rect">
            <a:avLst/>
          </a:prstGeom>
          <a:noFill/>
          <a:ln>
            <a:noFill/>
          </a:ln>
        </p:spPr>
      </p:pic>
      <p:sp>
        <p:nvSpPr>
          <p:cNvPr id="216" name="Google Shape;216;g2c15dbd918b_0_504"/>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c24eafcd33_0_10"/>
          <p:cNvSpPr txBox="1"/>
          <p:nvPr>
            <p:ph type="title"/>
          </p:nvPr>
        </p:nvSpPr>
        <p:spPr>
          <a:xfrm>
            <a:off x="490250" y="701800"/>
            <a:ext cx="5683800" cy="545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Supervisors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c15dbd918b_0_510"/>
          <p:cNvSpPr txBox="1"/>
          <p:nvPr>
            <p:ph type="title"/>
          </p:nvPr>
        </p:nvSpPr>
        <p:spPr>
          <a:xfrm>
            <a:off x="529028" y="68625"/>
            <a:ext cx="7283400" cy="86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GB" sz="2200">
                <a:solidFill>
                  <a:schemeClr val="dk2"/>
                </a:solidFill>
              </a:rPr>
              <a:t>Supervisor actor creates worker actors</a:t>
            </a:r>
            <a:endParaRPr>
              <a:solidFill>
                <a:schemeClr val="dk2"/>
              </a:solidFill>
            </a:endParaRPr>
          </a:p>
        </p:txBody>
      </p:sp>
      <p:pic>
        <p:nvPicPr>
          <p:cNvPr id="228" name="Google Shape;228;g2c15dbd918b_0_510"/>
          <p:cNvPicPr preferRelativeResize="0"/>
          <p:nvPr/>
        </p:nvPicPr>
        <p:blipFill rotWithShape="1">
          <a:blip r:embed="rId3">
            <a:alphaModFix/>
          </a:blip>
          <a:srcRect b="0" l="0" r="0" t="0"/>
          <a:stretch/>
        </p:blipFill>
        <p:spPr>
          <a:xfrm>
            <a:off x="1389279" y="1124745"/>
            <a:ext cx="6294029" cy="4248472"/>
          </a:xfrm>
          <a:prstGeom prst="rect">
            <a:avLst/>
          </a:prstGeom>
          <a:noFill/>
          <a:ln>
            <a:noFill/>
          </a:ln>
        </p:spPr>
      </p:pic>
      <p:sp>
        <p:nvSpPr>
          <p:cNvPr id="229" name="Google Shape;229;g2c15dbd918b_0_510"/>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c15dbd918b_0_516"/>
          <p:cNvSpPr txBox="1"/>
          <p:nvPr>
            <p:ph type="title"/>
          </p:nvPr>
        </p:nvSpPr>
        <p:spPr>
          <a:xfrm>
            <a:off x="490553" y="68625"/>
            <a:ext cx="7321800" cy="864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i="1" lang="en-GB">
                <a:solidFill>
                  <a:schemeClr val="dk2"/>
                </a:solidFill>
              </a:rPr>
              <a:t>Worker actor has problem and notifies its supervisor</a:t>
            </a:r>
            <a:endParaRPr>
              <a:solidFill>
                <a:schemeClr val="dk2"/>
              </a:solidFill>
            </a:endParaRPr>
          </a:p>
        </p:txBody>
      </p:sp>
      <p:pic>
        <p:nvPicPr>
          <p:cNvPr id="235" name="Google Shape;235;g2c15dbd918b_0_516"/>
          <p:cNvPicPr preferRelativeResize="0"/>
          <p:nvPr/>
        </p:nvPicPr>
        <p:blipFill rotWithShape="1">
          <a:blip r:embed="rId3">
            <a:alphaModFix/>
          </a:blip>
          <a:srcRect b="0" l="0" r="0" t="0"/>
          <a:stretch/>
        </p:blipFill>
        <p:spPr>
          <a:xfrm>
            <a:off x="1280761" y="1124745"/>
            <a:ext cx="6511066" cy="4248472"/>
          </a:xfrm>
          <a:prstGeom prst="rect">
            <a:avLst/>
          </a:prstGeom>
          <a:noFill/>
          <a:ln>
            <a:noFill/>
          </a:ln>
        </p:spPr>
      </p:pic>
      <p:sp>
        <p:nvSpPr>
          <p:cNvPr id="236" name="Google Shape;236;g2c15dbd918b_0_516"/>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c15dbd918b_0_522"/>
          <p:cNvSpPr txBox="1"/>
          <p:nvPr>
            <p:ph type="title"/>
          </p:nvPr>
        </p:nvSpPr>
        <p:spPr>
          <a:xfrm>
            <a:off x="519403" y="68625"/>
            <a:ext cx="72930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Supervisor fixes problem</a:t>
            </a:r>
            <a:endParaRPr>
              <a:solidFill>
                <a:schemeClr val="dk2"/>
              </a:solidFill>
            </a:endParaRPr>
          </a:p>
        </p:txBody>
      </p:sp>
      <p:pic>
        <p:nvPicPr>
          <p:cNvPr id="242" name="Google Shape;242;g2c15dbd918b_0_522"/>
          <p:cNvPicPr preferRelativeResize="0"/>
          <p:nvPr/>
        </p:nvPicPr>
        <p:blipFill rotWithShape="1">
          <a:blip r:embed="rId3">
            <a:alphaModFix/>
          </a:blip>
          <a:srcRect b="0" l="0" r="0" t="0"/>
          <a:stretch/>
        </p:blipFill>
        <p:spPr>
          <a:xfrm>
            <a:off x="1177820" y="1124745"/>
            <a:ext cx="6716950" cy="4248472"/>
          </a:xfrm>
          <a:prstGeom prst="rect">
            <a:avLst/>
          </a:prstGeom>
          <a:noFill/>
          <a:ln>
            <a:noFill/>
          </a:ln>
        </p:spPr>
      </p:pic>
      <p:sp>
        <p:nvSpPr>
          <p:cNvPr id="243" name="Google Shape;243;g2c15dbd918b_0_522"/>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c15dbd918b_0_528"/>
          <p:cNvSpPr txBox="1"/>
          <p:nvPr>
            <p:ph type="title"/>
          </p:nvPr>
        </p:nvSpPr>
        <p:spPr>
          <a:xfrm>
            <a:off x="529028" y="68625"/>
            <a:ext cx="7283400" cy="864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GB">
                <a:solidFill>
                  <a:schemeClr val="dk2"/>
                </a:solidFill>
              </a:rPr>
              <a:t>Supervisor actor delegates tasks to worker actors</a:t>
            </a:r>
            <a:endParaRPr>
              <a:solidFill>
                <a:schemeClr val="dk2"/>
              </a:solidFill>
            </a:endParaRPr>
          </a:p>
        </p:txBody>
      </p:sp>
      <p:pic>
        <p:nvPicPr>
          <p:cNvPr id="249" name="Google Shape;249;g2c15dbd918b_0_528"/>
          <p:cNvPicPr preferRelativeResize="0"/>
          <p:nvPr/>
        </p:nvPicPr>
        <p:blipFill rotWithShape="1">
          <a:blip r:embed="rId3">
            <a:alphaModFix/>
          </a:blip>
          <a:srcRect b="0" l="0" r="0" t="0"/>
          <a:stretch/>
        </p:blipFill>
        <p:spPr>
          <a:xfrm>
            <a:off x="1365794" y="1124745"/>
            <a:ext cx="6341000" cy="4248472"/>
          </a:xfrm>
          <a:prstGeom prst="rect">
            <a:avLst/>
          </a:prstGeom>
          <a:noFill/>
          <a:ln>
            <a:noFill/>
          </a:ln>
        </p:spPr>
      </p:pic>
      <p:sp>
        <p:nvSpPr>
          <p:cNvPr id="250" name="Google Shape;250;g2c15dbd918b_0_528"/>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c15dbd918b_0_534"/>
          <p:cNvSpPr txBox="1"/>
          <p:nvPr>
            <p:ph type="title"/>
          </p:nvPr>
        </p:nvSpPr>
        <p:spPr>
          <a:xfrm>
            <a:off x="444654" y="68625"/>
            <a:ext cx="7981200" cy="864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GB">
                <a:solidFill>
                  <a:schemeClr val="dk2"/>
                </a:solidFill>
              </a:rPr>
              <a:t>Worker actors perform tasks asynchronously</a:t>
            </a:r>
            <a:endParaRPr>
              <a:solidFill>
                <a:schemeClr val="dk2"/>
              </a:solidFill>
            </a:endParaRPr>
          </a:p>
        </p:txBody>
      </p:sp>
      <p:pic>
        <p:nvPicPr>
          <p:cNvPr id="256" name="Google Shape;256;g2c15dbd918b_0_534"/>
          <p:cNvPicPr preferRelativeResize="0"/>
          <p:nvPr/>
        </p:nvPicPr>
        <p:blipFill rotWithShape="1">
          <a:blip r:embed="rId3">
            <a:alphaModFix/>
          </a:blip>
          <a:srcRect b="0" l="0" r="0" t="0"/>
          <a:stretch/>
        </p:blipFill>
        <p:spPr>
          <a:xfrm>
            <a:off x="2007443" y="1124745"/>
            <a:ext cx="5057702" cy="4248472"/>
          </a:xfrm>
          <a:prstGeom prst="rect">
            <a:avLst/>
          </a:prstGeom>
          <a:noFill/>
          <a:ln>
            <a:noFill/>
          </a:ln>
        </p:spPr>
      </p:pic>
      <p:sp>
        <p:nvSpPr>
          <p:cNvPr id="257" name="Google Shape;257;g2c15dbd918b_0_534"/>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bf1f1b988f_0_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Why Actor Model?</a:t>
            </a:r>
            <a:endParaRPr>
              <a:solidFill>
                <a:schemeClr val="dk2"/>
              </a:solidFill>
            </a:endParaRPr>
          </a:p>
        </p:txBody>
      </p:sp>
      <p:sp>
        <p:nvSpPr>
          <p:cNvPr id="79" name="Google Shape;79;g2bf1f1b988f_0_16"/>
          <p:cNvSpPr txBox="1"/>
          <p:nvPr>
            <p:ph idx="1" type="body"/>
          </p:nvPr>
        </p:nvSpPr>
        <p:spPr>
          <a:xfrm>
            <a:off x="311700" y="1536624"/>
            <a:ext cx="8520600" cy="498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2100"/>
              <a:t>Our CPUs are not getting any faster. </a:t>
            </a:r>
            <a:endParaRPr sz="2100"/>
          </a:p>
          <a:p>
            <a:pPr indent="0" lvl="0" marL="0" rtl="0" algn="l">
              <a:lnSpc>
                <a:spcPct val="115000"/>
              </a:lnSpc>
              <a:spcBef>
                <a:spcPts val="0"/>
              </a:spcBef>
              <a:spcAft>
                <a:spcPts val="0"/>
              </a:spcAft>
              <a:buNone/>
            </a:pPr>
            <a:r>
              <a:t/>
            </a:r>
            <a:endParaRPr sz="2100"/>
          </a:p>
          <a:p>
            <a:pPr indent="0" lvl="0" marL="0" rtl="0" algn="l">
              <a:lnSpc>
                <a:spcPct val="115000"/>
              </a:lnSpc>
              <a:spcBef>
                <a:spcPts val="0"/>
              </a:spcBef>
              <a:spcAft>
                <a:spcPts val="0"/>
              </a:spcAft>
              <a:buNone/>
            </a:pPr>
            <a:r>
              <a:rPr lang="en-GB" sz="2100"/>
              <a:t>What’s happening is that we now have multiple cores on them. </a:t>
            </a:r>
            <a:endParaRPr sz="2100"/>
          </a:p>
          <a:p>
            <a:pPr indent="0" lvl="0" marL="0" rtl="0" algn="l">
              <a:lnSpc>
                <a:spcPct val="115000"/>
              </a:lnSpc>
              <a:spcBef>
                <a:spcPts val="0"/>
              </a:spcBef>
              <a:spcAft>
                <a:spcPts val="0"/>
              </a:spcAft>
              <a:buNone/>
            </a:pPr>
            <a:r>
              <a:t/>
            </a:r>
            <a:endParaRPr sz="2100"/>
          </a:p>
          <a:p>
            <a:pPr indent="0" lvl="0" marL="0" rtl="0" algn="l">
              <a:lnSpc>
                <a:spcPct val="115000"/>
              </a:lnSpc>
              <a:spcBef>
                <a:spcPts val="0"/>
              </a:spcBef>
              <a:spcAft>
                <a:spcPts val="0"/>
              </a:spcAft>
              <a:buNone/>
            </a:pPr>
            <a:r>
              <a:rPr lang="en-GB" sz="2100"/>
              <a:t>If we want to take advantage of all this hardware we have available now, we need a way to run our code concurrently. </a:t>
            </a:r>
            <a:endParaRPr sz="2100"/>
          </a:p>
          <a:p>
            <a:pPr indent="0" lvl="0" marL="0" rtl="0" algn="l">
              <a:lnSpc>
                <a:spcPct val="115000"/>
              </a:lnSpc>
              <a:spcBef>
                <a:spcPts val="0"/>
              </a:spcBef>
              <a:spcAft>
                <a:spcPts val="0"/>
              </a:spcAft>
              <a:buNone/>
            </a:pPr>
            <a:r>
              <a:t/>
            </a:r>
            <a:endParaRPr sz="2100"/>
          </a:p>
          <a:p>
            <a:pPr indent="0" lvl="0" marL="0" rtl="0" algn="l">
              <a:lnSpc>
                <a:spcPct val="115000"/>
              </a:lnSpc>
              <a:spcBef>
                <a:spcPts val="0"/>
              </a:spcBef>
              <a:spcAft>
                <a:spcPts val="0"/>
              </a:spcAft>
              <a:buNone/>
            </a:pPr>
            <a:r>
              <a:rPr lang="en-GB" sz="2100"/>
              <a:t>Decades of untraceable bugs and developers’ depression have shown that threads are not the way to go. </a:t>
            </a:r>
            <a:endParaRPr sz="2100"/>
          </a:p>
          <a:p>
            <a:pPr indent="0" lvl="0" marL="0" rtl="0" algn="l">
              <a:lnSpc>
                <a:spcPct val="115000"/>
              </a:lnSpc>
              <a:spcBef>
                <a:spcPts val="0"/>
              </a:spcBef>
              <a:spcAft>
                <a:spcPts val="0"/>
              </a:spcAft>
              <a:buNone/>
            </a:pPr>
            <a:r>
              <a:t/>
            </a:r>
            <a:endParaRPr sz="2100"/>
          </a:p>
          <a:p>
            <a:pPr indent="0" lvl="0" marL="0" rtl="0" algn="l">
              <a:lnSpc>
                <a:spcPct val="115000"/>
              </a:lnSpc>
              <a:spcBef>
                <a:spcPts val="0"/>
              </a:spcBef>
              <a:spcAft>
                <a:spcPts val="0"/>
              </a:spcAft>
              <a:buNone/>
            </a:pPr>
            <a:r>
              <a:rPr lang="en-GB" sz="2100"/>
              <a:t>But fear not, there are great alternatives out there and today I want to show you one of them: The actor model.</a:t>
            </a:r>
            <a:endParaRPr sz="17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c15dbd918b_0_547"/>
          <p:cNvSpPr txBox="1"/>
          <p:nvPr>
            <p:ph type="title"/>
          </p:nvPr>
        </p:nvSpPr>
        <p:spPr>
          <a:xfrm>
            <a:off x="384753" y="68625"/>
            <a:ext cx="74277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Actors and Scaling </a:t>
            </a:r>
            <a:endParaRPr>
              <a:solidFill>
                <a:schemeClr val="dk2"/>
              </a:solidFill>
            </a:endParaRPr>
          </a:p>
        </p:txBody>
      </p:sp>
      <p:sp>
        <p:nvSpPr>
          <p:cNvPr id="263" name="Google Shape;263;g2c15dbd918b_0_547"/>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2"/>
              </a:buClr>
              <a:buSzPts val="3200"/>
              <a:buFont typeface="Helvetica Neue"/>
              <a:buChar char="●"/>
            </a:pPr>
            <a:r>
              <a:rPr lang="en-GB"/>
              <a:t>Supervisor adds more worker actors as the processing load increases</a:t>
            </a:r>
            <a:endParaRPr/>
          </a:p>
        </p:txBody>
      </p:sp>
      <p:pic>
        <p:nvPicPr>
          <p:cNvPr id="264" name="Google Shape;264;g2c15dbd918b_0_547"/>
          <p:cNvPicPr preferRelativeResize="0"/>
          <p:nvPr/>
        </p:nvPicPr>
        <p:blipFill rotWithShape="1">
          <a:blip r:embed="rId3">
            <a:alphaModFix/>
          </a:blip>
          <a:srcRect b="0" l="0" r="0" t="0"/>
          <a:stretch/>
        </p:blipFill>
        <p:spPr>
          <a:xfrm>
            <a:off x="323863" y="2468668"/>
            <a:ext cx="8424864" cy="2232588"/>
          </a:xfrm>
          <a:prstGeom prst="rect">
            <a:avLst/>
          </a:prstGeom>
          <a:noFill/>
          <a:ln>
            <a:noFill/>
          </a:ln>
        </p:spPr>
      </p:pic>
      <p:sp>
        <p:nvSpPr>
          <p:cNvPr id="265" name="Google Shape;265;g2c15dbd918b_0_547"/>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c15dbd918b_0_554"/>
          <p:cNvSpPr txBox="1"/>
          <p:nvPr>
            <p:ph type="title"/>
          </p:nvPr>
        </p:nvSpPr>
        <p:spPr>
          <a:xfrm>
            <a:off x="471303" y="68625"/>
            <a:ext cx="73410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Actors and Scaling </a:t>
            </a:r>
            <a:endParaRPr>
              <a:solidFill>
                <a:schemeClr val="dk2"/>
              </a:solidFill>
            </a:endParaRPr>
          </a:p>
        </p:txBody>
      </p:sp>
      <p:sp>
        <p:nvSpPr>
          <p:cNvPr id="271" name="Google Shape;271;g2c15dbd918b_0_554"/>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2"/>
              </a:buClr>
              <a:buSzPts val="3200"/>
              <a:buFont typeface="Helvetica Neue"/>
              <a:buChar char="●"/>
            </a:pPr>
            <a:r>
              <a:rPr lang="en-GB"/>
              <a:t>The supervisor sheds workers as the load decreases</a:t>
            </a:r>
            <a:endParaRPr/>
          </a:p>
        </p:txBody>
      </p:sp>
      <p:sp>
        <p:nvSpPr>
          <p:cNvPr id="272" name="Google Shape;272;g2c15dbd918b_0_554"/>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id="273" name="Google Shape;273;g2c15dbd918b_0_554"/>
          <p:cNvPicPr preferRelativeResize="0"/>
          <p:nvPr/>
        </p:nvPicPr>
        <p:blipFill rotWithShape="1">
          <a:blip r:embed="rId3">
            <a:alphaModFix/>
          </a:blip>
          <a:srcRect b="0" l="0" r="0" t="0"/>
          <a:stretch/>
        </p:blipFill>
        <p:spPr>
          <a:xfrm>
            <a:off x="258950" y="2852936"/>
            <a:ext cx="8626101" cy="21640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c15dbd918b_0_561"/>
          <p:cNvSpPr txBox="1"/>
          <p:nvPr>
            <p:ph type="title"/>
          </p:nvPr>
        </p:nvSpPr>
        <p:spPr>
          <a:xfrm>
            <a:off x="557878" y="68625"/>
            <a:ext cx="7254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Scaling Large Systems</a:t>
            </a:r>
            <a:endParaRPr>
              <a:solidFill>
                <a:schemeClr val="dk2"/>
              </a:solidFill>
            </a:endParaRPr>
          </a:p>
        </p:txBody>
      </p:sp>
      <p:sp>
        <p:nvSpPr>
          <p:cNvPr id="279" name="Google Shape;279;g2c15dbd918b_0_561"/>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444500" lvl="0" marL="457200" rtl="0" algn="l">
              <a:spcBef>
                <a:spcPts val="0"/>
              </a:spcBef>
              <a:spcAft>
                <a:spcPts val="0"/>
              </a:spcAft>
              <a:buClr>
                <a:schemeClr val="dk2"/>
              </a:buClr>
              <a:buSzPts val="3400"/>
              <a:buChar char="●"/>
            </a:pPr>
            <a:r>
              <a:rPr lang="en-GB" sz="2000"/>
              <a:t>Actors exist within an actor system</a:t>
            </a:r>
            <a:endParaRPr sz="2000"/>
          </a:p>
          <a:p>
            <a:pPr indent="-444500" lvl="0" marL="457200" rtl="0" algn="l">
              <a:spcBef>
                <a:spcPts val="0"/>
              </a:spcBef>
              <a:spcAft>
                <a:spcPts val="0"/>
              </a:spcAft>
              <a:buClr>
                <a:schemeClr val="dk2"/>
              </a:buClr>
              <a:buSzPts val="3400"/>
              <a:buChar char="●"/>
            </a:pPr>
            <a:r>
              <a:rPr lang="en-GB" sz="2000"/>
              <a:t>Actor system provides the protocol for messaging between actors</a:t>
            </a:r>
            <a:endParaRPr sz="2000"/>
          </a:p>
          <a:p>
            <a:pPr indent="-444500" lvl="0" marL="457200" rtl="0" algn="l">
              <a:spcBef>
                <a:spcPts val="0"/>
              </a:spcBef>
              <a:spcAft>
                <a:spcPts val="0"/>
              </a:spcAft>
              <a:buClr>
                <a:schemeClr val="dk2"/>
              </a:buClr>
              <a:buSzPts val="3400"/>
              <a:buChar char="●"/>
            </a:pPr>
            <a:r>
              <a:rPr lang="en-GB" sz="2000"/>
              <a:t>It also manages actor activities by allocating the system resources needed to support the actor environment.</a:t>
            </a:r>
            <a:endParaRPr sz="2000"/>
          </a:p>
        </p:txBody>
      </p:sp>
      <p:sp>
        <p:nvSpPr>
          <p:cNvPr id="280" name="Google Shape;280;g2c15dbd918b_0_561"/>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c15dbd918b_0_567"/>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Resources in a Computer System</a:t>
            </a:r>
            <a:endParaRPr>
              <a:solidFill>
                <a:schemeClr val="dk2"/>
              </a:solidFill>
            </a:endParaRPr>
          </a:p>
        </p:txBody>
      </p:sp>
      <p:sp>
        <p:nvSpPr>
          <p:cNvPr id="286" name="Google Shape;286;g2c15dbd918b_0_567"/>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444500" lvl="0" marL="457200" rtl="0" algn="l">
              <a:spcBef>
                <a:spcPts val="1048"/>
              </a:spcBef>
              <a:spcAft>
                <a:spcPts val="0"/>
              </a:spcAft>
              <a:buClr>
                <a:schemeClr val="dk2"/>
              </a:buClr>
              <a:buSzPts val="3400"/>
              <a:buChar char="●"/>
            </a:pPr>
            <a:r>
              <a:rPr lang="en-GB" sz="2000"/>
              <a:t>Every computer system has a set of processing cores, memory, disk space, network interfaces, and so on</a:t>
            </a:r>
            <a:endParaRPr sz="2000"/>
          </a:p>
          <a:p>
            <a:pPr indent="-444500" lvl="0" marL="457200" rtl="0" algn="l">
              <a:spcBef>
                <a:spcPts val="0"/>
              </a:spcBef>
              <a:spcAft>
                <a:spcPts val="0"/>
              </a:spcAft>
              <a:buClr>
                <a:schemeClr val="dk2"/>
              </a:buClr>
              <a:buSzPts val="3400"/>
              <a:buChar char="●"/>
            </a:pPr>
            <a:r>
              <a:rPr lang="en-GB" sz="2000"/>
              <a:t>When programs run, the work is handled by a thread of execution. </a:t>
            </a:r>
            <a:endParaRPr sz="2000"/>
          </a:p>
          <a:p>
            <a:pPr indent="-444500" lvl="0" marL="457200" rtl="0" algn="l">
              <a:spcBef>
                <a:spcPts val="0"/>
              </a:spcBef>
              <a:spcAft>
                <a:spcPts val="0"/>
              </a:spcAft>
              <a:buClr>
                <a:schemeClr val="dk2"/>
              </a:buClr>
              <a:buSzPts val="3400"/>
              <a:buChar char="●"/>
            </a:pPr>
            <a:r>
              <a:rPr lang="en-GB" sz="2000"/>
              <a:t>With  limited  number  of CPU cores  and  limited memory, there will be limited number of threads available.</a:t>
            </a:r>
            <a:endParaRPr sz="2000"/>
          </a:p>
          <a:p>
            <a:pPr indent="-444500" lvl="0" marL="457200" rtl="0" algn="l">
              <a:spcBef>
                <a:spcPts val="0"/>
              </a:spcBef>
              <a:spcAft>
                <a:spcPts val="0"/>
              </a:spcAft>
              <a:buClr>
                <a:schemeClr val="dk2"/>
              </a:buClr>
              <a:buSzPts val="3400"/>
              <a:buChar char="●"/>
            </a:pPr>
            <a:r>
              <a:rPr lang="en-GB" sz="2000"/>
              <a:t>The number of cores and the amount of memory determine how much work or threads a  computer  system is  capable of  handling.</a:t>
            </a:r>
            <a:endParaRPr sz="2000"/>
          </a:p>
          <a:p>
            <a:pPr indent="-444500" lvl="0" marL="457200" rtl="0" algn="l">
              <a:spcBef>
                <a:spcPts val="0"/>
              </a:spcBef>
              <a:spcAft>
                <a:spcPts val="0"/>
              </a:spcAft>
              <a:buClr>
                <a:schemeClr val="dk2"/>
              </a:buClr>
              <a:buSzPts val="3400"/>
              <a:buChar char="●"/>
            </a:pPr>
            <a:r>
              <a:rPr lang="en-GB" sz="2000"/>
              <a:t>This  is similar to a room. Depending on the size of an office, more workers will fit in the room if it is larger, which means it can handle more work (threads).</a:t>
            </a:r>
            <a:endParaRPr sz="2000"/>
          </a:p>
        </p:txBody>
      </p:sp>
      <p:sp>
        <p:nvSpPr>
          <p:cNvPr id="287" name="Google Shape;287;g2c15dbd918b_0_567"/>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c15dbd918b_0_573"/>
          <p:cNvSpPr txBox="1"/>
          <p:nvPr>
            <p:ph type="title"/>
          </p:nvPr>
        </p:nvSpPr>
        <p:spPr>
          <a:xfrm>
            <a:off x="323528" y="68625"/>
            <a:ext cx="74889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How Actors Manage Requests</a:t>
            </a:r>
            <a:endParaRPr>
              <a:solidFill>
                <a:schemeClr val="dk2"/>
              </a:solidFill>
            </a:endParaRPr>
          </a:p>
        </p:txBody>
      </p:sp>
      <p:sp>
        <p:nvSpPr>
          <p:cNvPr id="293" name="Google Shape;293;g2c15dbd918b_0_573"/>
          <p:cNvSpPr txBox="1"/>
          <p:nvPr>
            <p:ph idx="1" type="body"/>
          </p:nvPr>
        </p:nvSpPr>
        <p:spPr>
          <a:xfrm>
            <a:off x="4860032" y="1124745"/>
            <a:ext cx="38886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An office example where workers sit at desks to perform tasks only when the desk has power</a:t>
            </a:r>
            <a:endParaRPr/>
          </a:p>
        </p:txBody>
      </p:sp>
      <p:pic>
        <p:nvPicPr>
          <p:cNvPr id="294" name="Google Shape;294;g2c15dbd918b_0_573"/>
          <p:cNvPicPr preferRelativeResize="0"/>
          <p:nvPr/>
        </p:nvPicPr>
        <p:blipFill rotWithShape="1">
          <a:blip r:embed="rId3">
            <a:alphaModFix/>
          </a:blip>
          <a:srcRect b="0" l="0" r="0" t="0"/>
          <a:stretch/>
        </p:blipFill>
        <p:spPr>
          <a:xfrm>
            <a:off x="323528" y="1124744"/>
            <a:ext cx="4484792" cy="4104456"/>
          </a:xfrm>
          <a:prstGeom prst="rect">
            <a:avLst/>
          </a:prstGeom>
          <a:noFill/>
          <a:ln>
            <a:noFill/>
          </a:ln>
        </p:spPr>
      </p:pic>
      <p:sp>
        <p:nvSpPr>
          <p:cNvPr id="295" name="Google Shape;295;g2c15dbd918b_0_573"/>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c15dbd918b_0_580"/>
          <p:cNvSpPr txBox="1"/>
          <p:nvPr>
            <p:ph type="title"/>
          </p:nvPr>
        </p:nvSpPr>
        <p:spPr>
          <a:xfrm>
            <a:off x="318003" y="68625"/>
            <a:ext cx="74943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Requests Example</a:t>
            </a:r>
            <a:endParaRPr>
              <a:solidFill>
                <a:schemeClr val="dk2"/>
              </a:solidFill>
            </a:endParaRPr>
          </a:p>
        </p:txBody>
      </p:sp>
      <p:sp>
        <p:nvSpPr>
          <p:cNvPr id="301" name="Google Shape;301;g2c15dbd918b_0_580"/>
          <p:cNvSpPr txBox="1"/>
          <p:nvPr>
            <p:ph idx="1" type="body"/>
          </p:nvPr>
        </p:nvSpPr>
        <p:spPr>
          <a:xfrm>
            <a:off x="4721258" y="1124745"/>
            <a:ext cx="40275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One desk has power, so the worker at that desk may work on its assigned task</a:t>
            </a:r>
            <a:endParaRPr/>
          </a:p>
        </p:txBody>
      </p:sp>
      <p:pic>
        <p:nvPicPr>
          <p:cNvPr id="302" name="Google Shape;302;g2c15dbd918b_0_580"/>
          <p:cNvPicPr preferRelativeResize="0"/>
          <p:nvPr/>
        </p:nvPicPr>
        <p:blipFill rotWithShape="1">
          <a:blip r:embed="rId3">
            <a:alphaModFix/>
          </a:blip>
          <a:srcRect b="0" l="0" r="0" t="0"/>
          <a:stretch/>
        </p:blipFill>
        <p:spPr>
          <a:xfrm>
            <a:off x="318010" y="1124744"/>
            <a:ext cx="4480498" cy="4176465"/>
          </a:xfrm>
          <a:prstGeom prst="rect">
            <a:avLst/>
          </a:prstGeom>
          <a:noFill/>
          <a:ln>
            <a:noFill/>
          </a:ln>
        </p:spPr>
      </p:pic>
      <p:sp>
        <p:nvSpPr>
          <p:cNvPr id="303" name="Google Shape;303;g2c15dbd918b_0_580"/>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c15dbd918b_0_587"/>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Requests Example</a:t>
            </a:r>
            <a:endParaRPr>
              <a:solidFill>
                <a:schemeClr val="dk2"/>
              </a:solidFill>
            </a:endParaRPr>
          </a:p>
        </p:txBody>
      </p:sp>
      <p:sp>
        <p:nvSpPr>
          <p:cNvPr id="309" name="Google Shape;309;g2c15dbd918b_0_587"/>
          <p:cNvSpPr txBox="1"/>
          <p:nvPr>
            <p:ph idx="1" type="body"/>
          </p:nvPr>
        </p:nvSpPr>
        <p:spPr>
          <a:xfrm>
            <a:off x="4742836" y="1124745"/>
            <a:ext cx="40059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Messages are sent to the office and then routed to each worker</a:t>
            </a:r>
            <a:endParaRPr/>
          </a:p>
        </p:txBody>
      </p:sp>
      <p:pic>
        <p:nvPicPr>
          <p:cNvPr id="310" name="Google Shape;310;g2c15dbd918b_0_587"/>
          <p:cNvPicPr preferRelativeResize="0"/>
          <p:nvPr/>
        </p:nvPicPr>
        <p:blipFill rotWithShape="1">
          <a:blip r:embed="rId3">
            <a:alphaModFix/>
          </a:blip>
          <a:srcRect b="0" l="0" r="0" t="0"/>
          <a:stretch/>
        </p:blipFill>
        <p:spPr>
          <a:xfrm>
            <a:off x="323863" y="1124745"/>
            <a:ext cx="4418974" cy="4104456"/>
          </a:xfrm>
          <a:prstGeom prst="rect">
            <a:avLst/>
          </a:prstGeom>
          <a:noFill/>
          <a:ln>
            <a:noFill/>
          </a:ln>
        </p:spPr>
      </p:pic>
      <p:sp>
        <p:nvSpPr>
          <p:cNvPr id="311" name="Google Shape;311;g2c15dbd918b_0_587"/>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c15dbd918b_0_594"/>
          <p:cNvSpPr txBox="1"/>
          <p:nvPr>
            <p:ph type="title"/>
          </p:nvPr>
        </p:nvSpPr>
        <p:spPr>
          <a:xfrm>
            <a:off x="323853"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Requests Example</a:t>
            </a:r>
            <a:endParaRPr>
              <a:solidFill>
                <a:schemeClr val="dk2"/>
              </a:solidFill>
            </a:endParaRPr>
          </a:p>
        </p:txBody>
      </p:sp>
      <p:sp>
        <p:nvSpPr>
          <p:cNvPr id="317" name="Google Shape;317;g2c15dbd918b_0_594"/>
          <p:cNvSpPr txBox="1"/>
          <p:nvPr>
            <p:ph idx="1" type="body"/>
          </p:nvPr>
        </p:nvSpPr>
        <p:spPr>
          <a:xfrm>
            <a:off x="4571999" y="1124745"/>
            <a:ext cx="41766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The system swaps the power between desks to allow an even distribution of work</a:t>
            </a:r>
            <a:endParaRPr/>
          </a:p>
        </p:txBody>
      </p:sp>
      <p:pic>
        <p:nvPicPr>
          <p:cNvPr id="318" name="Google Shape;318;g2c15dbd918b_0_594"/>
          <p:cNvPicPr preferRelativeResize="0"/>
          <p:nvPr/>
        </p:nvPicPr>
        <p:blipFill rotWithShape="1">
          <a:blip r:embed="rId3">
            <a:alphaModFix/>
          </a:blip>
          <a:srcRect b="0" l="0" r="0" t="0"/>
          <a:stretch/>
        </p:blipFill>
        <p:spPr>
          <a:xfrm>
            <a:off x="323862" y="1164723"/>
            <a:ext cx="4248138" cy="3969811"/>
          </a:xfrm>
          <a:prstGeom prst="rect">
            <a:avLst/>
          </a:prstGeom>
          <a:noFill/>
          <a:ln>
            <a:noFill/>
          </a:ln>
        </p:spPr>
      </p:pic>
      <p:sp>
        <p:nvSpPr>
          <p:cNvPr id="319" name="Google Shape;319;g2c15dbd918b_0_594"/>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c15dbd918b_0_601"/>
          <p:cNvSpPr txBox="1"/>
          <p:nvPr>
            <p:ph type="title"/>
          </p:nvPr>
        </p:nvSpPr>
        <p:spPr>
          <a:xfrm>
            <a:off x="323528" y="68625"/>
            <a:ext cx="74889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Traditional Threaded System</a:t>
            </a:r>
            <a:endParaRPr>
              <a:solidFill>
                <a:schemeClr val="dk2"/>
              </a:solidFill>
            </a:endParaRPr>
          </a:p>
        </p:txBody>
      </p:sp>
      <p:sp>
        <p:nvSpPr>
          <p:cNvPr id="325" name="Google Shape;325;g2c15dbd918b_0_601"/>
          <p:cNvSpPr txBox="1"/>
          <p:nvPr>
            <p:ph idx="1" type="body"/>
          </p:nvPr>
        </p:nvSpPr>
        <p:spPr>
          <a:xfrm>
            <a:off x="4980720" y="1124745"/>
            <a:ext cx="3768000" cy="5664900"/>
          </a:xfrm>
          <a:prstGeom prst="rect">
            <a:avLst/>
          </a:prstGeom>
          <a:noFill/>
          <a:ln>
            <a:noFill/>
          </a:ln>
        </p:spPr>
        <p:txBody>
          <a:bodyPr anchorCtr="0" anchor="t" bIns="45700" lIns="91425" spcFirstLastPara="1" rIns="91425" wrap="square" tIns="45700">
            <a:normAutofit/>
          </a:bodyPr>
          <a:lstStyle/>
          <a:p>
            <a:pPr indent="-358123" lvl="0" marL="342883" rtl="0" algn="l">
              <a:spcBef>
                <a:spcPts val="0"/>
              </a:spcBef>
              <a:spcAft>
                <a:spcPts val="0"/>
              </a:spcAft>
              <a:buClr>
                <a:schemeClr val="dk1"/>
              </a:buClr>
              <a:buSzPts val="3200"/>
              <a:buFont typeface="Helvetica Neue"/>
              <a:buChar char="●"/>
            </a:pPr>
            <a:r>
              <a:rPr lang="en-GB"/>
              <a:t>When messages arrive faster than the workers can perform each task, then there is a backlog of pending messages that are either queued or discarded</a:t>
            </a:r>
            <a:endParaRPr/>
          </a:p>
        </p:txBody>
      </p:sp>
      <p:pic>
        <p:nvPicPr>
          <p:cNvPr id="326" name="Google Shape;326;g2c15dbd918b_0_601"/>
          <p:cNvPicPr preferRelativeResize="0"/>
          <p:nvPr/>
        </p:nvPicPr>
        <p:blipFill rotWithShape="1">
          <a:blip r:embed="rId3">
            <a:alphaModFix/>
          </a:blip>
          <a:srcRect b="0" l="0" r="0" t="0"/>
          <a:stretch/>
        </p:blipFill>
        <p:spPr>
          <a:xfrm>
            <a:off x="323528" y="1124744"/>
            <a:ext cx="4657192" cy="4032448"/>
          </a:xfrm>
          <a:prstGeom prst="rect">
            <a:avLst/>
          </a:prstGeom>
          <a:noFill/>
          <a:ln>
            <a:noFill/>
          </a:ln>
        </p:spPr>
      </p:pic>
      <p:sp>
        <p:nvSpPr>
          <p:cNvPr id="327" name="Google Shape;327;g2c15dbd918b_0_601"/>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c15dbd918b_0_608"/>
          <p:cNvSpPr txBox="1"/>
          <p:nvPr>
            <p:ph type="title"/>
          </p:nvPr>
        </p:nvSpPr>
        <p:spPr>
          <a:xfrm>
            <a:off x="323528" y="68625"/>
            <a:ext cx="74889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Asynchronous</a:t>
            </a:r>
            <a:endParaRPr>
              <a:solidFill>
                <a:schemeClr val="dk2"/>
              </a:solidFill>
            </a:endParaRPr>
          </a:p>
        </p:txBody>
      </p:sp>
      <p:sp>
        <p:nvSpPr>
          <p:cNvPr id="333" name="Google Shape;333;g2c15dbd918b_0_608"/>
          <p:cNvSpPr txBox="1"/>
          <p:nvPr>
            <p:ph idx="1" type="body"/>
          </p:nvPr>
        </p:nvSpPr>
        <p:spPr>
          <a:xfrm>
            <a:off x="5536097" y="1124745"/>
            <a:ext cx="32127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In an asynchronous system, workers only occupy desks when they have something to do</a:t>
            </a:r>
            <a:endParaRPr/>
          </a:p>
        </p:txBody>
      </p:sp>
      <p:pic>
        <p:nvPicPr>
          <p:cNvPr id="334" name="Google Shape;334;g2c15dbd918b_0_608"/>
          <p:cNvPicPr preferRelativeResize="0"/>
          <p:nvPr/>
        </p:nvPicPr>
        <p:blipFill rotWithShape="1">
          <a:blip r:embed="rId3">
            <a:alphaModFix/>
          </a:blip>
          <a:srcRect b="0" l="0" r="0" t="0"/>
          <a:stretch/>
        </p:blipFill>
        <p:spPr>
          <a:xfrm>
            <a:off x="323528" y="1124744"/>
            <a:ext cx="5212570" cy="3960440"/>
          </a:xfrm>
          <a:prstGeom prst="rect">
            <a:avLst/>
          </a:prstGeom>
          <a:noFill/>
          <a:ln>
            <a:noFill/>
          </a:ln>
        </p:spPr>
      </p:pic>
      <p:sp>
        <p:nvSpPr>
          <p:cNvPr id="335" name="Google Shape;335;g2c15dbd918b_0_608"/>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c15dbd918b_0_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What is the Actor Model?</a:t>
            </a:r>
            <a:endParaRPr>
              <a:solidFill>
                <a:schemeClr val="dk2"/>
              </a:solidFill>
            </a:endParaRPr>
          </a:p>
        </p:txBody>
      </p:sp>
      <p:pic>
        <p:nvPicPr>
          <p:cNvPr id="86" name="Google Shape;86;g2c15dbd918b_0_1"/>
          <p:cNvPicPr preferRelativeResize="0"/>
          <p:nvPr/>
        </p:nvPicPr>
        <p:blipFill rotWithShape="1">
          <a:blip r:embed="rId3">
            <a:alphaModFix/>
          </a:blip>
          <a:srcRect b="0" l="0" r="0" t="0"/>
          <a:stretch/>
        </p:blipFill>
        <p:spPr>
          <a:xfrm>
            <a:off x="323850" y="1840070"/>
            <a:ext cx="8424900" cy="301740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c15dbd918b_0_615"/>
          <p:cNvSpPr txBox="1"/>
          <p:nvPr>
            <p:ph type="title"/>
          </p:nvPr>
        </p:nvSpPr>
        <p:spPr>
          <a:xfrm>
            <a:off x="529028" y="68625"/>
            <a:ext cx="72834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 Clusters</a:t>
            </a:r>
            <a:endParaRPr>
              <a:solidFill>
                <a:schemeClr val="dk2"/>
              </a:solidFill>
            </a:endParaRPr>
          </a:p>
        </p:txBody>
      </p:sp>
      <p:sp>
        <p:nvSpPr>
          <p:cNvPr id="341" name="Google Shape;341;g2c15dbd918b_0_615"/>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Actor systems may run in a cluster</a:t>
            </a:r>
            <a:endParaRPr/>
          </a:p>
        </p:txBody>
      </p:sp>
      <p:pic>
        <p:nvPicPr>
          <p:cNvPr id="342" name="Google Shape;342;g2c15dbd918b_0_615"/>
          <p:cNvPicPr preferRelativeResize="0"/>
          <p:nvPr/>
        </p:nvPicPr>
        <p:blipFill rotWithShape="1">
          <a:blip r:embed="rId3">
            <a:alphaModFix/>
          </a:blip>
          <a:srcRect b="0" l="0" r="0" t="0"/>
          <a:stretch/>
        </p:blipFill>
        <p:spPr>
          <a:xfrm>
            <a:off x="824830" y="2468893"/>
            <a:ext cx="7494342" cy="2146955"/>
          </a:xfrm>
          <a:prstGeom prst="rect">
            <a:avLst/>
          </a:prstGeom>
          <a:noFill/>
          <a:ln>
            <a:noFill/>
          </a:ln>
        </p:spPr>
      </p:pic>
      <p:sp>
        <p:nvSpPr>
          <p:cNvPr id="343" name="Google Shape;343;g2c15dbd918b_0_615"/>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c15dbd918b_0_622"/>
          <p:cNvSpPr txBox="1"/>
          <p:nvPr>
            <p:ph type="title"/>
          </p:nvPr>
        </p:nvSpPr>
        <p:spPr>
          <a:xfrm>
            <a:off x="323878" y="68625"/>
            <a:ext cx="74886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Failure Detection and Recovery</a:t>
            </a:r>
            <a:endParaRPr>
              <a:solidFill>
                <a:schemeClr val="dk2"/>
              </a:solidFill>
            </a:endParaRPr>
          </a:p>
        </p:txBody>
      </p:sp>
      <p:sp>
        <p:nvSpPr>
          <p:cNvPr id="349" name="Google Shape;349;g2c15dbd918b_0_622"/>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444500" lvl="0" marL="457200" rtl="0" algn="l">
              <a:lnSpc>
                <a:spcPct val="100000"/>
              </a:lnSpc>
              <a:spcBef>
                <a:spcPts val="0"/>
              </a:spcBef>
              <a:spcAft>
                <a:spcPts val="0"/>
              </a:spcAft>
              <a:buClr>
                <a:schemeClr val="dk2"/>
              </a:buClr>
              <a:buSzPts val="3400"/>
              <a:buChar char="●"/>
            </a:pPr>
            <a:r>
              <a:rPr lang="en-GB" sz="2000"/>
              <a:t>There are a number of strategies available both at the actor level and at the actor system level.</a:t>
            </a:r>
            <a:endParaRPr sz="2000"/>
          </a:p>
          <a:p>
            <a:pPr indent="-444500" lvl="0" marL="457200" rtl="0" algn="l">
              <a:lnSpc>
                <a:spcPct val="100000"/>
              </a:lnSpc>
              <a:spcBef>
                <a:spcPts val="0"/>
              </a:spcBef>
              <a:spcAft>
                <a:spcPts val="0"/>
              </a:spcAft>
              <a:buClr>
                <a:schemeClr val="dk2"/>
              </a:buClr>
              <a:buSzPts val="3400"/>
              <a:buChar char="●"/>
            </a:pPr>
            <a:r>
              <a:rPr lang="en-GB" sz="2000"/>
              <a:t>Actors that create other actors are supervisors, and for error handling supervisors are notified when a worker hits a problem, and there are four common recovery steps:</a:t>
            </a:r>
            <a:endParaRPr sz="2000"/>
          </a:p>
          <a:p>
            <a:pPr indent="-419100" lvl="1" marL="914400" rtl="0" algn="l">
              <a:lnSpc>
                <a:spcPct val="100000"/>
              </a:lnSpc>
              <a:spcBef>
                <a:spcPts val="0"/>
              </a:spcBef>
              <a:spcAft>
                <a:spcPts val="0"/>
              </a:spcAft>
              <a:buClr>
                <a:schemeClr val="dk2"/>
              </a:buClr>
              <a:buSzPts val="3000"/>
              <a:buChar char="○"/>
            </a:pPr>
            <a:r>
              <a:rPr lang="en-GB" sz="1600"/>
              <a:t>Ignore the error and let the worker resume processing</a:t>
            </a:r>
            <a:endParaRPr sz="1600"/>
          </a:p>
          <a:p>
            <a:pPr indent="-419100" lvl="1" marL="914400" rtl="0" algn="l">
              <a:lnSpc>
                <a:spcPct val="100000"/>
              </a:lnSpc>
              <a:spcBef>
                <a:spcPts val="0"/>
              </a:spcBef>
              <a:spcAft>
                <a:spcPts val="0"/>
              </a:spcAft>
              <a:buClr>
                <a:schemeClr val="dk2"/>
              </a:buClr>
              <a:buSzPts val="3000"/>
              <a:buChar char="○"/>
            </a:pPr>
            <a:r>
              <a:rPr lang="en-GB" sz="1600"/>
              <a:t>Restart the worker and perform a worker reset</a:t>
            </a:r>
            <a:endParaRPr sz="1600"/>
          </a:p>
          <a:p>
            <a:pPr indent="-419100" lvl="1" marL="914400" rtl="0" algn="l">
              <a:lnSpc>
                <a:spcPct val="100000"/>
              </a:lnSpc>
              <a:spcBef>
                <a:spcPts val="0"/>
              </a:spcBef>
              <a:spcAft>
                <a:spcPts val="0"/>
              </a:spcAft>
              <a:buClr>
                <a:schemeClr val="dk2"/>
              </a:buClr>
              <a:buSzPts val="3000"/>
              <a:buChar char="○"/>
            </a:pPr>
            <a:r>
              <a:rPr lang="en-GB" sz="1600"/>
              <a:t>Stop the worker</a:t>
            </a:r>
            <a:endParaRPr sz="1600"/>
          </a:p>
          <a:p>
            <a:pPr indent="-419100" lvl="1" marL="914400" rtl="0" algn="l">
              <a:lnSpc>
                <a:spcPct val="100000"/>
              </a:lnSpc>
              <a:spcBef>
                <a:spcPts val="0"/>
              </a:spcBef>
              <a:spcAft>
                <a:spcPts val="0"/>
              </a:spcAft>
              <a:buClr>
                <a:schemeClr val="dk2"/>
              </a:buClr>
              <a:buSzPts val="3000"/>
              <a:buChar char="○"/>
            </a:pPr>
            <a:r>
              <a:rPr lang="en-GB" sz="1600"/>
              <a:t>Escalate the problem to the supervising actor of the supervisor</a:t>
            </a:r>
            <a:endParaRPr sz="1600"/>
          </a:p>
          <a:p>
            <a:pPr indent="-444500" lvl="0" marL="457200" rtl="0" algn="l">
              <a:lnSpc>
                <a:spcPct val="100000"/>
              </a:lnSpc>
              <a:spcBef>
                <a:spcPts val="0"/>
              </a:spcBef>
              <a:spcAft>
                <a:spcPts val="0"/>
              </a:spcAft>
              <a:buClr>
                <a:schemeClr val="dk2"/>
              </a:buClr>
              <a:buSzPts val="3400"/>
              <a:buChar char="●"/>
            </a:pPr>
            <a:r>
              <a:rPr lang="en-GB" sz="2000"/>
              <a:t>How a supervisor handles problems with a worker is not limited to these four recovery options, but other strategies may also be used when necessary.</a:t>
            </a:r>
            <a:endParaRPr sz="2000"/>
          </a:p>
        </p:txBody>
      </p:sp>
      <p:sp>
        <p:nvSpPr>
          <p:cNvPr id="350" name="Google Shape;350;g2c15dbd918b_0_622"/>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c15dbd918b_0_628"/>
          <p:cNvSpPr txBox="1"/>
          <p:nvPr>
            <p:ph type="title"/>
          </p:nvPr>
        </p:nvSpPr>
        <p:spPr>
          <a:xfrm>
            <a:off x="538628" y="68625"/>
            <a:ext cx="72738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Actors form hierarchies</a:t>
            </a:r>
            <a:endParaRPr>
              <a:solidFill>
                <a:schemeClr val="dk2"/>
              </a:solidFill>
            </a:endParaRPr>
          </a:p>
        </p:txBody>
      </p:sp>
      <p:pic>
        <p:nvPicPr>
          <p:cNvPr id="356" name="Google Shape;356;g2c15dbd918b_0_628"/>
          <p:cNvPicPr preferRelativeResize="0"/>
          <p:nvPr/>
        </p:nvPicPr>
        <p:blipFill rotWithShape="1">
          <a:blip r:embed="rId3">
            <a:alphaModFix/>
          </a:blip>
          <a:srcRect b="0" l="0" r="0" t="0"/>
          <a:stretch/>
        </p:blipFill>
        <p:spPr>
          <a:xfrm>
            <a:off x="674047" y="1124745"/>
            <a:ext cx="7724493" cy="4248472"/>
          </a:xfrm>
          <a:prstGeom prst="rect">
            <a:avLst/>
          </a:prstGeom>
          <a:noFill/>
          <a:ln>
            <a:noFill/>
          </a:ln>
        </p:spPr>
      </p:pic>
      <p:sp>
        <p:nvSpPr>
          <p:cNvPr id="357" name="Google Shape;357;g2c15dbd918b_0_628"/>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c15dbd918b_0_634"/>
          <p:cNvSpPr txBox="1"/>
          <p:nvPr>
            <p:ph type="title"/>
          </p:nvPr>
        </p:nvSpPr>
        <p:spPr>
          <a:xfrm>
            <a:off x="538628" y="68625"/>
            <a:ext cx="72738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Actors Watching Actors</a:t>
            </a:r>
            <a:endParaRPr>
              <a:solidFill>
                <a:schemeClr val="dk2"/>
              </a:solidFill>
            </a:endParaRPr>
          </a:p>
        </p:txBody>
      </p:sp>
      <p:sp>
        <p:nvSpPr>
          <p:cNvPr id="363" name="Google Shape;363;g2c15dbd918b_0_634"/>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Sentinel actors watch actors on other nodes in the cluster</a:t>
            </a:r>
            <a:endParaRPr/>
          </a:p>
        </p:txBody>
      </p:sp>
      <p:pic>
        <p:nvPicPr>
          <p:cNvPr id="364" name="Google Shape;364;g2c15dbd918b_0_634"/>
          <p:cNvPicPr preferRelativeResize="0"/>
          <p:nvPr/>
        </p:nvPicPr>
        <p:blipFill rotWithShape="1">
          <a:blip r:embed="rId3">
            <a:alphaModFix/>
          </a:blip>
          <a:srcRect b="0" l="0" r="0" t="0"/>
          <a:stretch/>
        </p:blipFill>
        <p:spPr>
          <a:xfrm>
            <a:off x="1065929" y="2721803"/>
            <a:ext cx="7012142" cy="2186582"/>
          </a:xfrm>
          <a:prstGeom prst="rect">
            <a:avLst/>
          </a:prstGeom>
          <a:noFill/>
          <a:ln>
            <a:noFill/>
          </a:ln>
        </p:spPr>
      </p:pic>
      <p:sp>
        <p:nvSpPr>
          <p:cNvPr id="365" name="Google Shape;365;g2c15dbd918b_0_634"/>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c15dbd918b_0_641"/>
          <p:cNvSpPr txBox="1"/>
          <p:nvPr>
            <p:ph type="title"/>
          </p:nvPr>
        </p:nvSpPr>
        <p:spPr>
          <a:xfrm>
            <a:off x="615578" y="68625"/>
            <a:ext cx="7196700" cy="864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GB">
                <a:solidFill>
                  <a:schemeClr val="dk2"/>
                </a:solidFill>
              </a:rPr>
              <a:t>Actor Failure</a:t>
            </a:r>
            <a:endParaRPr>
              <a:solidFill>
                <a:schemeClr val="dk2"/>
              </a:solidFill>
            </a:endParaRPr>
          </a:p>
        </p:txBody>
      </p:sp>
      <p:sp>
        <p:nvSpPr>
          <p:cNvPr id="371" name="Google Shape;371;g2c15dbd918b_0_641"/>
          <p:cNvSpPr txBox="1"/>
          <p:nvPr>
            <p:ph idx="1" type="body"/>
          </p:nvPr>
        </p:nvSpPr>
        <p:spPr>
          <a:xfrm>
            <a:off x="323863" y="1124745"/>
            <a:ext cx="8424900" cy="5664900"/>
          </a:xfrm>
          <a:prstGeom prst="rect">
            <a:avLst/>
          </a:prstGeom>
          <a:noFill/>
          <a:ln>
            <a:noFill/>
          </a:ln>
        </p:spPr>
        <p:txBody>
          <a:bodyPr anchorCtr="0" anchor="t" bIns="45700" lIns="91425" spcFirstLastPara="1" rIns="91425" wrap="square" tIns="45700">
            <a:normAutofit/>
          </a:bodyPr>
          <a:lstStyle/>
          <a:p>
            <a:pPr indent="-342883" lvl="0" marL="342883" rtl="0" algn="l">
              <a:spcBef>
                <a:spcPts val="0"/>
              </a:spcBef>
              <a:spcAft>
                <a:spcPts val="0"/>
              </a:spcAft>
              <a:buClr>
                <a:schemeClr val="dk1"/>
              </a:buClr>
              <a:buSzPts val="3200"/>
              <a:buFont typeface="Helvetica Neue"/>
              <a:buChar char="●"/>
            </a:pPr>
            <a:r>
              <a:rPr lang="en-GB"/>
              <a:t>When a node fails, the sentinel actors are notified via an actor terminated message</a:t>
            </a:r>
            <a:endParaRPr/>
          </a:p>
        </p:txBody>
      </p:sp>
      <p:pic>
        <p:nvPicPr>
          <p:cNvPr id="372" name="Google Shape;372;g2c15dbd918b_0_641"/>
          <p:cNvPicPr preferRelativeResize="0"/>
          <p:nvPr/>
        </p:nvPicPr>
        <p:blipFill rotWithShape="1">
          <a:blip r:embed="rId3">
            <a:alphaModFix/>
          </a:blip>
          <a:srcRect b="0" l="0" r="0" t="0"/>
          <a:stretch/>
        </p:blipFill>
        <p:spPr>
          <a:xfrm>
            <a:off x="1164300" y="2660836"/>
            <a:ext cx="6815401" cy="2304313"/>
          </a:xfrm>
          <a:prstGeom prst="rect">
            <a:avLst/>
          </a:prstGeom>
          <a:noFill/>
          <a:ln>
            <a:noFill/>
          </a:ln>
        </p:spPr>
      </p:pic>
      <p:sp>
        <p:nvSpPr>
          <p:cNvPr id="373" name="Google Shape;373;g2c15dbd918b_0_641"/>
          <p:cNvSpPr txBox="1"/>
          <p:nvPr>
            <p:ph idx="12" type="sldNum"/>
          </p:nvPr>
        </p:nvSpPr>
        <p:spPr>
          <a:xfrm>
            <a:off x="8676456" y="260648"/>
            <a:ext cx="401100" cy="366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c15dbd918b_0_451"/>
          <p:cNvSpPr txBox="1"/>
          <p:nvPr>
            <p:ph type="title"/>
          </p:nvPr>
        </p:nvSpPr>
        <p:spPr>
          <a:xfrm>
            <a:off x="311700" y="3307400"/>
            <a:ext cx="8114400" cy="326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Akka Framework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c15dbd918b_0_317"/>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t>
            </a:r>
            <a:endParaRPr>
              <a:solidFill>
                <a:schemeClr val="dk2"/>
              </a:solidFill>
            </a:endParaRPr>
          </a:p>
        </p:txBody>
      </p:sp>
      <p:sp>
        <p:nvSpPr>
          <p:cNvPr id="385" name="Google Shape;385;g2c15dbd918b_0_317"/>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74650" lvl="0" marL="457200" rtl="0" algn="just">
              <a:spcBef>
                <a:spcPts val="0"/>
              </a:spcBef>
              <a:spcAft>
                <a:spcPts val="0"/>
              </a:spcAft>
              <a:buSzPts val="2300"/>
              <a:buChar char="●"/>
            </a:pPr>
            <a:r>
              <a:rPr lang="en-GB" sz="2300"/>
              <a:t>Akka is a open-source library or a toolkit</a:t>
            </a:r>
            <a:endParaRPr sz="2300"/>
          </a:p>
          <a:p>
            <a:pPr indent="-374650" lvl="0" marL="457200" rtl="0" algn="just">
              <a:spcBef>
                <a:spcPts val="0"/>
              </a:spcBef>
              <a:spcAft>
                <a:spcPts val="0"/>
              </a:spcAft>
              <a:buSzPts val="2300"/>
              <a:buChar char="●"/>
            </a:pPr>
            <a:r>
              <a:rPr lang="en-GB" sz="2300"/>
              <a:t>It is used to create concurrent, distributed and fault-tolerant application</a:t>
            </a:r>
            <a:endParaRPr sz="2300"/>
          </a:p>
          <a:p>
            <a:pPr indent="-374650" lvl="0" marL="457200" rtl="0" algn="just">
              <a:spcBef>
                <a:spcPts val="0"/>
              </a:spcBef>
              <a:spcAft>
                <a:spcPts val="0"/>
              </a:spcAft>
              <a:buSzPts val="2300"/>
              <a:buChar char="●"/>
            </a:pPr>
            <a:r>
              <a:rPr lang="en-GB" sz="2300"/>
              <a:t>It implements Actor Based Model</a:t>
            </a:r>
            <a:endParaRPr sz="2300"/>
          </a:p>
          <a:p>
            <a:pPr indent="-374650" lvl="0" marL="457200" rtl="0" algn="just">
              <a:spcBef>
                <a:spcPts val="0"/>
              </a:spcBef>
              <a:spcAft>
                <a:spcPts val="0"/>
              </a:spcAft>
              <a:buSzPts val="2300"/>
              <a:buChar char="●"/>
            </a:pPr>
            <a:r>
              <a:rPr lang="en-GB" sz="2300"/>
              <a:t>Akka creates a layer between the actors and the underlying system such that actors simply need to process messages</a:t>
            </a:r>
            <a:endParaRPr sz="2300"/>
          </a:p>
          <a:p>
            <a:pPr indent="-374650" lvl="0" marL="457200" rtl="0" algn="just">
              <a:spcBef>
                <a:spcPts val="0"/>
              </a:spcBef>
              <a:spcAft>
                <a:spcPts val="0"/>
              </a:spcAft>
              <a:buSzPts val="2300"/>
              <a:buChar char="●"/>
            </a:pPr>
            <a:r>
              <a:rPr lang="en-GB" sz="2300"/>
              <a:t>The framework handles the creating and scheduling of threads, receiving and dispatching messages, and handling synchronization.</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4" st="4"/>
                                            </p:txEl>
                                          </p:spTgt>
                                        </p:tgtEl>
                                        <p:attrNameLst>
                                          <p:attrName>style.visibility</p:attrName>
                                        </p:attrNameLst>
                                      </p:cBhvr>
                                      <p:to>
                                        <p:strVal val="visible"/>
                                      </p:to>
                                    </p:set>
                                    <p:animEffect filter="fade" transition="in">
                                      <p:cBhvr>
                                        <p:cTn dur="1000"/>
                                        <p:tgtEl>
                                          <p:spTgt spid="3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c15dbd918b_0_322"/>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The Reactive Manifesto</a:t>
            </a:r>
            <a:endParaRPr>
              <a:solidFill>
                <a:schemeClr val="dk2"/>
              </a:solidFill>
            </a:endParaRPr>
          </a:p>
        </p:txBody>
      </p:sp>
      <p:sp>
        <p:nvSpPr>
          <p:cNvPr id="391" name="Google Shape;391;g2c15dbd918b_0_322"/>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1000" lvl="0" marL="457200" rtl="0" algn="just">
              <a:spcBef>
                <a:spcPts val="0"/>
              </a:spcBef>
              <a:spcAft>
                <a:spcPts val="0"/>
              </a:spcAft>
              <a:buSzPts val="2400"/>
              <a:buChar char="●"/>
            </a:pPr>
            <a:r>
              <a:rPr lang="en-GB" sz="2400"/>
              <a:t>Akka adheres to the The Reactive Manifesto. </a:t>
            </a:r>
            <a:endParaRPr sz="2400"/>
          </a:p>
          <a:p>
            <a:pPr indent="-381000" lvl="0" marL="457200" rtl="0" algn="just">
              <a:spcBef>
                <a:spcPts val="0"/>
              </a:spcBef>
              <a:spcAft>
                <a:spcPts val="0"/>
              </a:spcAft>
              <a:buSzPts val="2400"/>
              <a:buChar char="●"/>
            </a:pPr>
            <a:r>
              <a:rPr lang="en-GB" sz="2400"/>
              <a:t>Reactive applications aim at replacing traditional multithreaded applications with an architecture that satisfies one or more of the following requirements:</a:t>
            </a:r>
            <a:endParaRPr sz="2400"/>
          </a:p>
          <a:p>
            <a:pPr indent="-355600" lvl="1" marL="914400" rtl="0" algn="just">
              <a:spcBef>
                <a:spcPts val="0"/>
              </a:spcBef>
              <a:spcAft>
                <a:spcPts val="0"/>
              </a:spcAft>
              <a:buSzPts val="2000"/>
              <a:buChar char="○"/>
            </a:pPr>
            <a:r>
              <a:rPr lang="en-GB" sz="2000"/>
              <a:t>Event-driven.</a:t>
            </a:r>
            <a:endParaRPr sz="2000"/>
          </a:p>
          <a:p>
            <a:pPr indent="-355600" lvl="1" marL="914400" rtl="0" algn="just">
              <a:spcBef>
                <a:spcPts val="0"/>
              </a:spcBef>
              <a:spcAft>
                <a:spcPts val="0"/>
              </a:spcAft>
              <a:buSzPts val="2000"/>
              <a:buChar char="○"/>
            </a:pPr>
            <a:r>
              <a:rPr lang="en-GB" sz="2000"/>
              <a:t>Scalable.</a:t>
            </a:r>
            <a:endParaRPr sz="2000"/>
          </a:p>
          <a:p>
            <a:pPr indent="-355600" lvl="1" marL="914400" rtl="0" algn="just">
              <a:spcBef>
                <a:spcPts val="0"/>
              </a:spcBef>
              <a:spcAft>
                <a:spcPts val="0"/>
              </a:spcAft>
              <a:buSzPts val="2000"/>
              <a:buChar char="○"/>
            </a:pPr>
            <a:r>
              <a:rPr lang="en-GB" sz="2000"/>
              <a:t>Resilient. </a:t>
            </a:r>
            <a:endParaRPr sz="2000"/>
          </a:p>
          <a:p>
            <a:pPr indent="-355600" lvl="1" marL="914400" rtl="0" algn="just">
              <a:spcBef>
                <a:spcPts val="0"/>
              </a:spcBef>
              <a:spcAft>
                <a:spcPts val="0"/>
              </a:spcAft>
              <a:buSzPts val="2000"/>
              <a:buChar char="○"/>
            </a:pPr>
            <a:r>
              <a:rPr lang="en-GB" sz="2000"/>
              <a:t>Responsive.</a:t>
            </a:r>
            <a:endParaRPr sz="2000"/>
          </a:p>
          <a:p>
            <a:pPr indent="0" lvl="0" marL="457200" rtl="0" algn="just">
              <a:spcBef>
                <a:spcPts val="0"/>
              </a:spcBef>
              <a:spcAft>
                <a:spcPts val="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1000"/>
                                        <p:tgtEl>
                                          <p:spTgt spid="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1000"/>
                                        <p:tgtEl>
                                          <p:spTgt spid="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animEffect filter="fade" transition="in">
                                      <p:cBhvr>
                                        <p:cTn dur="1000"/>
                                        <p:tgtEl>
                                          <p:spTgt spid="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animEffect filter="fade" transition="in">
                                      <p:cBhvr>
                                        <p:cTn dur="1000"/>
                                        <p:tgtEl>
                                          <p:spTgt spid="3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animEffect filter="fade" transition="in">
                                      <p:cBhvr>
                                        <p:cTn dur="1000"/>
                                        <p:tgtEl>
                                          <p:spTgt spid="3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animEffect filter="fade" transition="in">
                                      <p:cBhvr>
                                        <p:cTn dur="1000"/>
                                        <p:tgtEl>
                                          <p:spTgt spid="3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animEffect filter="fade" transition="in">
                                      <p:cBhvr>
                                        <p:cTn dur="1000"/>
                                        <p:tgtEl>
                                          <p:spTgt spid="39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c15dbd918b_0_327"/>
          <p:cNvSpPr txBox="1"/>
          <p:nvPr>
            <p:ph idx="1" type="body"/>
          </p:nvPr>
        </p:nvSpPr>
        <p:spPr>
          <a:xfrm>
            <a:off x="311700" y="230944"/>
            <a:ext cx="8520600" cy="6073500"/>
          </a:xfrm>
          <a:prstGeom prst="rect">
            <a:avLst/>
          </a:prstGeom>
        </p:spPr>
        <p:txBody>
          <a:bodyPr anchorCtr="0" anchor="t" bIns="91425" lIns="91425" spcFirstLastPara="1" rIns="91425" wrap="square" tIns="91425">
            <a:normAutofit/>
          </a:bodyPr>
          <a:lstStyle/>
          <a:p>
            <a:pPr indent="-374650" lvl="0" marL="457200" rtl="0" algn="just">
              <a:spcBef>
                <a:spcPts val="0"/>
              </a:spcBef>
              <a:spcAft>
                <a:spcPts val="0"/>
              </a:spcAft>
              <a:buSzPts val="2300"/>
              <a:buChar char="●"/>
            </a:pPr>
            <a:r>
              <a:rPr lang="en-GB" sz="2300"/>
              <a:t>Event-driven. </a:t>
            </a:r>
            <a:endParaRPr sz="2300"/>
          </a:p>
          <a:p>
            <a:pPr indent="-349250" lvl="1" marL="914400" rtl="0" algn="just">
              <a:spcBef>
                <a:spcPts val="0"/>
              </a:spcBef>
              <a:spcAft>
                <a:spcPts val="0"/>
              </a:spcAft>
              <a:buSzPts val="1900"/>
              <a:buChar char="○"/>
            </a:pPr>
            <a:r>
              <a:rPr lang="en-GB" sz="1900"/>
              <a:t>Using Actors, one can write code that handles requests asynchronously and employs non-blocking operations exclusively.</a:t>
            </a:r>
            <a:endParaRPr sz="1900"/>
          </a:p>
          <a:p>
            <a:pPr indent="-374650" lvl="0" marL="457200" rtl="0" algn="just">
              <a:spcBef>
                <a:spcPts val="0"/>
              </a:spcBef>
              <a:spcAft>
                <a:spcPts val="0"/>
              </a:spcAft>
              <a:buSzPts val="2300"/>
              <a:buChar char="●"/>
            </a:pPr>
            <a:r>
              <a:rPr lang="en-GB" sz="2300"/>
              <a:t>Scalable. </a:t>
            </a:r>
            <a:endParaRPr sz="2300"/>
          </a:p>
          <a:p>
            <a:pPr indent="-349250" lvl="1" marL="914400" rtl="0" algn="just">
              <a:spcBef>
                <a:spcPts val="0"/>
              </a:spcBef>
              <a:spcAft>
                <a:spcPts val="0"/>
              </a:spcAft>
              <a:buSzPts val="1900"/>
              <a:buChar char="○"/>
            </a:pPr>
            <a:r>
              <a:rPr lang="en-GB" sz="1900"/>
              <a:t>In Akka, adding nodes without having to modify the code is possible, thanks both to message passing and location transparency.</a:t>
            </a:r>
            <a:endParaRPr sz="1900"/>
          </a:p>
          <a:p>
            <a:pPr indent="-374650" lvl="0" marL="457200" rtl="0" algn="just">
              <a:spcBef>
                <a:spcPts val="0"/>
              </a:spcBef>
              <a:spcAft>
                <a:spcPts val="0"/>
              </a:spcAft>
              <a:buSzPts val="2300"/>
              <a:buChar char="●"/>
            </a:pPr>
            <a:r>
              <a:rPr lang="en-GB" sz="2300"/>
              <a:t>Resilient. </a:t>
            </a:r>
            <a:endParaRPr sz="2300"/>
          </a:p>
          <a:p>
            <a:pPr indent="-349250" lvl="1" marL="914400" rtl="0" algn="just">
              <a:spcBef>
                <a:spcPts val="0"/>
              </a:spcBef>
              <a:spcAft>
                <a:spcPts val="0"/>
              </a:spcAft>
              <a:buSzPts val="1900"/>
              <a:buChar char="○"/>
            </a:pPr>
            <a:r>
              <a:rPr lang="en-GB" sz="1900"/>
              <a:t>Any application will encounter errors and fail at some point in time. Akka provides fault tolerance strategies to facilitate a self-healing system.</a:t>
            </a:r>
            <a:endParaRPr sz="1900"/>
          </a:p>
          <a:p>
            <a:pPr indent="-374650" lvl="0" marL="457200" rtl="0" algn="just">
              <a:spcBef>
                <a:spcPts val="0"/>
              </a:spcBef>
              <a:spcAft>
                <a:spcPts val="0"/>
              </a:spcAft>
              <a:buSzPts val="2300"/>
              <a:buChar char="●"/>
            </a:pPr>
            <a:r>
              <a:rPr lang="en-GB" sz="2300"/>
              <a:t>Responsive. </a:t>
            </a:r>
            <a:endParaRPr sz="2300"/>
          </a:p>
          <a:p>
            <a:pPr indent="-349250" lvl="1" marL="914400" rtl="0" algn="just">
              <a:spcBef>
                <a:spcPts val="0"/>
              </a:spcBef>
              <a:spcAft>
                <a:spcPts val="0"/>
              </a:spcAft>
              <a:buSzPts val="1900"/>
              <a:buChar char="○"/>
            </a:pPr>
            <a:r>
              <a:rPr lang="en-GB" sz="1900"/>
              <a:t>Many of today’s high performance and rapid response applications need to give quick feedback to the user and therefore need to react to events in an extremely timely manner. Akka’s non-blocking, message-based strategy helps achieve this.</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Effect filter="fade" transition="in">
                                      <p:cBhvr>
                                        <p:cTn dur="1000"/>
                                        <p:tgtEl>
                                          <p:spTgt spid="3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Effect filter="fade" transition="in">
                                      <p:cBhvr>
                                        <p:cTn dur="1000"/>
                                        <p:tgtEl>
                                          <p:spTgt spid="3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Effect filter="fade" transition="in">
                                      <p:cBhvr>
                                        <p:cTn dur="1000"/>
                                        <p:tgtEl>
                                          <p:spTgt spid="3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animEffect filter="fade" transition="in">
                                      <p:cBhvr>
                                        <p:cTn dur="1000"/>
                                        <p:tgtEl>
                                          <p:spTgt spid="3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animEffect filter="fade" transition="in">
                                      <p:cBhvr>
                                        <p:cTn dur="1000"/>
                                        <p:tgtEl>
                                          <p:spTgt spid="3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animEffect filter="fade" transition="in">
                                      <p:cBhvr>
                                        <p:cTn dur="1000"/>
                                        <p:tgtEl>
                                          <p:spTgt spid="39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c15dbd918b_0_332"/>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just">
              <a:lnSpc>
                <a:spcPct val="130000"/>
              </a:lnSpc>
              <a:spcBef>
                <a:spcPts val="400"/>
              </a:spcBef>
              <a:spcAft>
                <a:spcPts val="600"/>
              </a:spcAft>
              <a:buNone/>
            </a:pPr>
            <a:r>
              <a:rPr lang="en-GB">
                <a:solidFill>
                  <a:schemeClr val="dk2"/>
                </a:solidFill>
              </a:rPr>
              <a:t>Actor</a:t>
            </a:r>
            <a:endParaRPr>
              <a:solidFill>
                <a:schemeClr val="dk2"/>
              </a:solidFill>
            </a:endParaRPr>
          </a:p>
        </p:txBody>
      </p:sp>
      <p:sp>
        <p:nvSpPr>
          <p:cNvPr id="402" name="Google Shape;402;g2c15dbd918b_0_332"/>
          <p:cNvSpPr txBox="1"/>
          <p:nvPr>
            <p:ph idx="1" type="body"/>
          </p:nvPr>
        </p:nvSpPr>
        <p:spPr>
          <a:xfrm>
            <a:off x="311700" y="1363044"/>
            <a:ext cx="8520600" cy="607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An actor is essentially nothing more than an object that receives messages and takes actions to handle them. An actor is an entity which communicates to other actor by message passing</a:t>
            </a:r>
            <a:endParaRPr/>
          </a:p>
          <a:p>
            <a:pPr indent="-342900" lvl="0" marL="457200" rtl="0" algn="l">
              <a:spcBef>
                <a:spcPts val="0"/>
              </a:spcBef>
              <a:spcAft>
                <a:spcPts val="0"/>
              </a:spcAft>
              <a:buSzPts val="1800"/>
              <a:buChar char="●"/>
            </a:pPr>
            <a:r>
              <a:rPr lang="en-GB"/>
              <a:t>Actor has its own state and behavior. </a:t>
            </a:r>
            <a:endParaRPr/>
          </a:p>
          <a:p>
            <a:pPr indent="-342900" lvl="0" marL="457200" rtl="0" algn="l">
              <a:spcBef>
                <a:spcPts val="0"/>
              </a:spcBef>
              <a:spcAft>
                <a:spcPts val="0"/>
              </a:spcAft>
              <a:buSzPts val="1800"/>
              <a:buChar char="●"/>
            </a:pPr>
            <a:r>
              <a:rPr lang="en-GB"/>
              <a:t>As in object-oriented programming everything is an object same like everything is an actor in actor-based system.</a:t>
            </a:r>
            <a:endParaRPr/>
          </a:p>
          <a:p>
            <a:pPr indent="-342900" lvl="0" marL="457200" rtl="0" algn="l">
              <a:spcBef>
                <a:spcPts val="0"/>
              </a:spcBef>
              <a:spcAft>
                <a:spcPts val="0"/>
              </a:spcAft>
              <a:buSzPts val="1800"/>
              <a:buChar char="●"/>
            </a:pPr>
            <a:r>
              <a:rPr lang="en-GB"/>
              <a:t>It is decoupled from the source of the message and it's only responsibility is to properly recognize the type of message it has received and take action accordingly.</a:t>
            </a:r>
            <a:endParaRPr/>
          </a:p>
          <a:p>
            <a:pPr indent="-342900" lvl="0" marL="457200" rtl="0" algn="l">
              <a:spcBef>
                <a:spcPts val="0"/>
              </a:spcBef>
              <a:spcAft>
                <a:spcPts val="0"/>
              </a:spcAft>
              <a:buSzPts val="1800"/>
              <a:buChar char="●"/>
            </a:pPr>
            <a:r>
              <a:rPr lang="en-GB"/>
              <a:t>Upon receiving a message, an actor may take one or more of the following actions:</a:t>
            </a:r>
            <a:endParaRPr/>
          </a:p>
          <a:p>
            <a:pPr indent="-317500" lvl="1" marL="914400" rtl="0" algn="l">
              <a:spcBef>
                <a:spcPts val="0"/>
              </a:spcBef>
              <a:spcAft>
                <a:spcPts val="0"/>
              </a:spcAft>
              <a:buSzPts val="1400"/>
              <a:buChar char="○"/>
            </a:pPr>
            <a:r>
              <a:rPr lang="en-GB"/>
              <a:t>Execute some operations itself (such as performing calculations, persisting data, calling an external web service, and so on)</a:t>
            </a:r>
            <a:endParaRPr/>
          </a:p>
          <a:p>
            <a:pPr indent="-317500" lvl="1" marL="914400" rtl="0" algn="l">
              <a:spcBef>
                <a:spcPts val="0"/>
              </a:spcBef>
              <a:spcAft>
                <a:spcPts val="0"/>
              </a:spcAft>
              <a:buSzPts val="1400"/>
              <a:buChar char="○"/>
            </a:pPr>
            <a:r>
              <a:rPr lang="en-GB"/>
              <a:t>Forward the message, or a derived message, to another actor</a:t>
            </a:r>
            <a:endParaRPr/>
          </a:p>
          <a:p>
            <a:pPr indent="-317500" lvl="1" marL="914400" rtl="0" algn="l">
              <a:spcBef>
                <a:spcPts val="0"/>
              </a:spcBef>
              <a:spcAft>
                <a:spcPts val="0"/>
              </a:spcAft>
              <a:buSzPts val="1400"/>
              <a:buChar char="○"/>
            </a:pPr>
            <a:r>
              <a:rPr lang="en-GB"/>
              <a:t>Instantiate a new actor and forward the message to it</a:t>
            </a:r>
            <a:endParaRPr/>
          </a:p>
          <a:p>
            <a:pPr indent="-342900" lvl="0" marL="457200" rtl="0" algn="l">
              <a:spcBef>
                <a:spcPts val="0"/>
              </a:spcBef>
              <a:spcAft>
                <a:spcPts val="0"/>
              </a:spcAft>
              <a:buSzPts val="1800"/>
              <a:buChar char="●"/>
            </a:pPr>
            <a:r>
              <a:rPr lang="en-GB"/>
              <a:t>Alternatively, the actor may choose to ignore the message entirely (i.e., it may choose inaction) if it deems it appropriate to do so.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1000"/>
                                        <p:tgtEl>
                                          <p:spTgt spid="4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1000"/>
                                        <p:tgtEl>
                                          <p:spTgt spid="4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Effect filter="fade" transition="in">
                                      <p:cBhvr>
                                        <p:cTn dur="1000"/>
                                        <p:tgtEl>
                                          <p:spTgt spid="4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animEffect filter="fade" transition="in">
                                      <p:cBhvr>
                                        <p:cTn dur="1000"/>
                                        <p:tgtEl>
                                          <p:spTgt spid="4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5" st="5"/>
                                            </p:txEl>
                                          </p:spTgt>
                                        </p:tgtEl>
                                        <p:attrNameLst>
                                          <p:attrName>style.visibility</p:attrName>
                                        </p:attrNameLst>
                                      </p:cBhvr>
                                      <p:to>
                                        <p:strVal val="visible"/>
                                      </p:to>
                                    </p:set>
                                    <p:animEffect filter="fade" transition="in">
                                      <p:cBhvr>
                                        <p:cTn dur="1000"/>
                                        <p:tgtEl>
                                          <p:spTgt spid="4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6" st="6"/>
                                            </p:txEl>
                                          </p:spTgt>
                                        </p:tgtEl>
                                        <p:attrNameLst>
                                          <p:attrName>style.visibility</p:attrName>
                                        </p:attrNameLst>
                                      </p:cBhvr>
                                      <p:to>
                                        <p:strVal val="visible"/>
                                      </p:to>
                                    </p:set>
                                    <p:animEffect filter="fade" transition="in">
                                      <p:cBhvr>
                                        <p:cTn dur="1000"/>
                                        <p:tgtEl>
                                          <p:spTgt spid="4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7" st="7"/>
                                            </p:txEl>
                                          </p:spTgt>
                                        </p:tgtEl>
                                        <p:attrNameLst>
                                          <p:attrName>style.visibility</p:attrName>
                                        </p:attrNameLst>
                                      </p:cBhvr>
                                      <p:to>
                                        <p:strVal val="visible"/>
                                      </p:to>
                                    </p:set>
                                    <p:animEffect filter="fade" transition="in">
                                      <p:cBhvr>
                                        <p:cTn dur="1000"/>
                                        <p:tgtEl>
                                          <p:spTgt spid="4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8" st="8"/>
                                            </p:txEl>
                                          </p:spTgt>
                                        </p:tgtEl>
                                        <p:attrNameLst>
                                          <p:attrName>style.visibility</p:attrName>
                                        </p:attrNameLst>
                                      </p:cBhvr>
                                      <p:to>
                                        <p:strVal val="visible"/>
                                      </p:to>
                                    </p:set>
                                    <p:animEffect filter="fade" transition="in">
                                      <p:cBhvr>
                                        <p:cTn dur="1000"/>
                                        <p:tgtEl>
                                          <p:spTgt spid="40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bf1f1b988f_0_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Properties of an actor</a:t>
            </a:r>
            <a:endParaRPr>
              <a:solidFill>
                <a:schemeClr val="dk2"/>
              </a:solidFill>
            </a:endParaRPr>
          </a:p>
        </p:txBody>
      </p:sp>
      <p:sp>
        <p:nvSpPr>
          <p:cNvPr id="93" name="Google Shape;93;g2bf1f1b988f_0_9"/>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b="1" lang="en-GB" sz="2100"/>
              <a:t>Message</a:t>
            </a:r>
            <a:r>
              <a:rPr lang="en-GB" sz="2100"/>
              <a:t>: is a unit of communication between actors and it should be immutable.</a:t>
            </a:r>
            <a:endParaRPr sz="2100"/>
          </a:p>
          <a:p>
            <a:pPr indent="-361950" lvl="0" marL="457200" rtl="0" algn="l">
              <a:spcBef>
                <a:spcPts val="0"/>
              </a:spcBef>
              <a:spcAft>
                <a:spcPts val="0"/>
              </a:spcAft>
              <a:buSzPts val="2100"/>
              <a:buChar char="●"/>
            </a:pPr>
            <a:r>
              <a:rPr b="1" lang="en-GB" sz="2100"/>
              <a:t>Mailbox</a:t>
            </a:r>
            <a:r>
              <a:rPr lang="en-GB" sz="2100"/>
              <a:t>: is used to buffer messages, because the actor’s states are not modified by other actors, thus they send messages to another actor.</a:t>
            </a:r>
            <a:endParaRPr sz="2100"/>
          </a:p>
          <a:p>
            <a:pPr indent="-361950" lvl="0" marL="457200" rtl="0" algn="l">
              <a:spcBef>
                <a:spcPts val="0"/>
              </a:spcBef>
              <a:spcAft>
                <a:spcPts val="0"/>
              </a:spcAft>
              <a:buSzPts val="2100"/>
              <a:buChar char="●"/>
            </a:pPr>
            <a:r>
              <a:rPr b="1" lang="en-GB" sz="2100"/>
              <a:t>Actor Reference</a:t>
            </a:r>
            <a:r>
              <a:rPr lang="en-GB" sz="2100"/>
              <a:t>: Each actor has an actor reference which is the facade between actors, is freely shared among actors by message passing.</a:t>
            </a:r>
            <a:endParaRPr sz="2100"/>
          </a:p>
          <a:p>
            <a:pPr indent="-361950" lvl="0" marL="457200" rtl="0" algn="l">
              <a:spcBef>
                <a:spcPts val="0"/>
              </a:spcBef>
              <a:spcAft>
                <a:spcPts val="0"/>
              </a:spcAft>
              <a:buSzPts val="2100"/>
              <a:buChar char="●"/>
            </a:pPr>
            <a:r>
              <a:rPr b="1" lang="en-GB" sz="2100"/>
              <a:t>Dispatcher</a:t>
            </a:r>
            <a:r>
              <a:rPr lang="en-GB" sz="2100"/>
              <a:t>: is a component ensuring actors with non-empty mailboxes eventually get run by a specific thread and that these messages are handled serially.</a:t>
            </a:r>
            <a:endParaRPr sz="2100"/>
          </a:p>
          <a:p>
            <a:pPr indent="0" lvl="0" marL="0" rtl="0" algn="l">
              <a:lnSpc>
                <a:spcPct val="115000"/>
              </a:lnSpc>
              <a:spcBef>
                <a:spcPts val="0"/>
              </a:spcBef>
              <a:spcAft>
                <a:spcPts val="0"/>
              </a:spcAft>
              <a:buNone/>
            </a:pPr>
            <a:r>
              <a:t/>
            </a:r>
            <a:endParaRPr sz="21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c15dbd918b_0_337"/>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How to create an Actor?</a:t>
            </a:r>
            <a:endParaRPr>
              <a:solidFill>
                <a:schemeClr val="dk2"/>
              </a:solidFill>
            </a:endParaRPr>
          </a:p>
        </p:txBody>
      </p:sp>
      <p:sp>
        <p:nvSpPr>
          <p:cNvPr id="408" name="Google Shape;408;g2c15dbd918b_0_337"/>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GB" sz="2400"/>
              <a:t>To implement an actor, extend the akka.actor.AbstractActor class and implement the createReceive() method. </a:t>
            </a:r>
            <a:endParaRPr sz="2400"/>
          </a:p>
          <a:p>
            <a:pPr indent="-381000" lvl="0" marL="457200" rtl="0" algn="l">
              <a:spcBef>
                <a:spcPts val="0"/>
              </a:spcBef>
              <a:spcAft>
                <a:spcPts val="0"/>
              </a:spcAft>
              <a:buSzPts val="2400"/>
              <a:buChar char="●"/>
            </a:pPr>
            <a:r>
              <a:rPr lang="en-GB" sz="2400"/>
              <a:t>An actor’s createReceive() method is invoked when a message is sent to that actor. </a:t>
            </a:r>
            <a:endParaRPr sz="2400"/>
          </a:p>
          <a:p>
            <a:pPr indent="-381000" lvl="0" marL="457200" rtl="0" algn="l">
              <a:spcBef>
                <a:spcPts val="0"/>
              </a:spcBef>
              <a:spcAft>
                <a:spcPts val="0"/>
              </a:spcAft>
              <a:buSzPts val="2400"/>
              <a:buChar char="●"/>
            </a:pPr>
            <a:r>
              <a:rPr lang="en-GB" sz="2400"/>
              <a:t>Its typical implementation is to identify the message type and react accordingly</a:t>
            </a:r>
            <a:endParaRPr sz="2400"/>
          </a:p>
          <a:p>
            <a:pPr indent="-381000" lvl="0" marL="457200" rtl="0" algn="l">
              <a:spcBef>
                <a:spcPts val="0"/>
              </a:spcBef>
              <a:spcAft>
                <a:spcPts val="0"/>
              </a:spcAft>
              <a:buSzPts val="2400"/>
              <a:buChar char="●"/>
            </a:pPr>
            <a:r>
              <a:rPr lang="en-GB" sz="2400"/>
              <a:t>If a message is not matched, it is logged in Akka event logs</a:t>
            </a:r>
            <a:endParaRPr sz="2400"/>
          </a:p>
          <a:p>
            <a:pPr indent="-381000" lvl="0" marL="457200" rtl="0" algn="l">
              <a:spcBef>
                <a:spcPts val="0"/>
              </a:spcBef>
              <a:spcAft>
                <a:spcPts val="0"/>
              </a:spcAft>
              <a:buSzPts val="2400"/>
              <a:buChar char="●"/>
            </a:pPr>
            <a:r>
              <a:rPr lang="en-GB" sz="2400"/>
              <a:t>A catch-all matchAny() can be used to match any message.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10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10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10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10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1000"/>
                                        <p:tgtEl>
                                          <p:spTgt spid="4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c15dbd918b_0_342"/>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Actor class</a:t>
            </a:r>
            <a:endParaRPr>
              <a:solidFill>
                <a:schemeClr val="dk2"/>
              </a:solidFill>
            </a:endParaRPr>
          </a:p>
        </p:txBody>
      </p:sp>
      <p:sp>
        <p:nvSpPr>
          <p:cNvPr id="414" name="Google Shape;414;g2c15dbd918b_0_342"/>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t>public class ActorA extends AbstractActor {</a:t>
            </a:r>
            <a:endParaRPr sz="2100"/>
          </a:p>
          <a:p>
            <a:pPr indent="0" lvl="0" marL="0" rtl="0" algn="l">
              <a:spcBef>
                <a:spcPts val="0"/>
              </a:spcBef>
              <a:spcAft>
                <a:spcPts val="0"/>
              </a:spcAft>
              <a:buNone/>
            </a:pPr>
            <a:r>
              <a:rPr lang="en-GB" sz="2100"/>
              <a:t>    @Override</a:t>
            </a:r>
            <a:endParaRPr sz="2100"/>
          </a:p>
          <a:p>
            <a:pPr indent="0" lvl="0" marL="0" rtl="0" algn="l">
              <a:spcBef>
                <a:spcPts val="0"/>
              </a:spcBef>
              <a:spcAft>
                <a:spcPts val="0"/>
              </a:spcAft>
              <a:buNone/>
            </a:pPr>
            <a:r>
              <a:rPr lang="en-GB" sz="2100"/>
              <a:t>    public Receive createReceive() {</a:t>
            </a:r>
            <a:endParaRPr sz="2100"/>
          </a:p>
          <a:p>
            <a:pPr indent="0" lvl="0" marL="0" rtl="0" algn="l">
              <a:spcBef>
                <a:spcPts val="0"/>
              </a:spcBef>
              <a:spcAft>
                <a:spcPts val="0"/>
              </a:spcAft>
              <a:buNone/>
            </a:pPr>
            <a:r>
              <a:rPr lang="en-GB" sz="2100"/>
              <a:t>        return receiveBuilder()</a:t>
            </a:r>
            <a:endParaRPr sz="2100"/>
          </a:p>
          <a:p>
            <a:pPr indent="0" lvl="0" marL="0" rtl="0" algn="l">
              <a:spcBef>
                <a:spcPts val="0"/>
              </a:spcBef>
              <a:spcAft>
                <a:spcPts val="0"/>
              </a:spcAft>
              <a:buNone/>
            </a:pPr>
            <a:r>
              <a:rPr lang="en-GB" sz="2100"/>
              <a:t>                .match(MessageA.class, this::onMessageA)</a:t>
            </a:r>
            <a:endParaRPr sz="2100"/>
          </a:p>
          <a:p>
            <a:pPr indent="0" lvl="0" marL="0" rtl="0" algn="l">
              <a:spcBef>
                <a:spcPts val="0"/>
              </a:spcBef>
              <a:spcAft>
                <a:spcPts val="0"/>
              </a:spcAft>
              <a:buNone/>
            </a:pPr>
            <a:r>
              <a:rPr lang="en-GB" sz="2100"/>
              <a:t>                .build();</a:t>
            </a:r>
            <a:endParaRPr sz="2100"/>
          </a:p>
          <a:p>
            <a:pPr indent="0" lvl="0" marL="0" rtl="0" algn="l">
              <a:spcBef>
                <a:spcPts val="0"/>
              </a:spcBef>
              <a:spcAft>
                <a:spcPts val="0"/>
              </a:spcAft>
              <a:buNone/>
            </a:pPr>
            <a:r>
              <a:rPr lang="en-GB" sz="2100"/>
              <a:t>    }</a:t>
            </a:r>
            <a:endParaRPr sz="2100"/>
          </a:p>
          <a:p>
            <a:pPr indent="0" lvl="0" marL="0" rtl="0" algn="l">
              <a:spcBef>
                <a:spcPts val="0"/>
              </a:spcBef>
              <a:spcAft>
                <a:spcPts val="0"/>
              </a:spcAft>
              <a:buNone/>
            </a:pPr>
            <a:r>
              <a:rPr lang="en-GB" sz="2100"/>
              <a:t>    private void onMessageA(MessageA msg) {</a:t>
            </a:r>
            <a:endParaRPr sz="2100"/>
          </a:p>
          <a:p>
            <a:pPr indent="0" lvl="0" marL="0" rtl="0" algn="l">
              <a:spcBef>
                <a:spcPts val="0"/>
              </a:spcBef>
              <a:spcAft>
                <a:spcPts val="0"/>
              </a:spcAft>
              <a:buNone/>
            </a:pPr>
            <a:r>
              <a:rPr lang="en-GB" sz="2100"/>
              <a:t>        System.out.println("Actor A received : "+ msg.text + " from " + getSender());</a:t>
            </a:r>
            <a:endParaRPr sz="2100"/>
          </a:p>
          <a:p>
            <a:pPr indent="0" lvl="0" marL="0" rtl="0" algn="l">
              <a:spcBef>
                <a:spcPts val="0"/>
              </a:spcBef>
              <a:spcAft>
                <a:spcPts val="0"/>
              </a:spcAft>
              <a:buNone/>
            </a:pPr>
            <a:r>
              <a:rPr lang="en-GB" sz="2100"/>
              <a:t>    }</a:t>
            </a:r>
            <a:endParaRPr sz="2100"/>
          </a:p>
          <a:p>
            <a:pPr indent="0" lvl="0" marL="0" rtl="0" algn="l">
              <a:spcBef>
                <a:spcPts val="0"/>
              </a:spcBef>
              <a:spcAft>
                <a:spcPts val="0"/>
              </a:spcAft>
              <a:buNone/>
            </a:pPr>
            <a:r>
              <a:rPr lang="en-GB" sz="2100"/>
              <a: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animEffect filter="fade" transition="in">
                                      <p:cBhvr>
                                        <p:cTn dur="1000"/>
                                        <p:tgtEl>
                                          <p:spTgt spid="4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animEffect filter="fade" transition="in">
                                      <p:cBhvr>
                                        <p:cTn dur="1000"/>
                                        <p:tgtEl>
                                          <p:spTgt spid="4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animEffect filter="fade" transition="in">
                                      <p:cBhvr>
                                        <p:cTn dur="1000"/>
                                        <p:tgtEl>
                                          <p:spTgt spid="4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animEffect filter="fade" transition="in">
                                      <p:cBhvr>
                                        <p:cTn dur="1000"/>
                                        <p:tgtEl>
                                          <p:spTgt spid="4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animEffect filter="fade" transition="in">
                                      <p:cBhvr>
                                        <p:cTn dur="1000"/>
                                        <p:tgtEl>
                                          <p:spTgt spid="4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5" st="5"/>
                                            </p:txEl>
                                          </p:spTgt>
                                        </p:tgtEl>
                                        <p:attrNameLst>
                                          <p:attrName>style.visibility</p:attrName>
                                        </p:attrNameLst>
                                      </p:cBhvr>
                                      <p:to>
                                        <p:strVal val="visible"/>
                                      </p:to>
                                    </p:set>
                                    <p:animEffect filter="fade" transition="in">
                                      <p:cBhvr>
                                        <p:cTn dur="1000"/>
                                        <p:tgtEl>
                                          <p:spTgt spid="4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6" st="6"/>
                                            </p:txEl>
                                          </p:spTgt>
                                        </p:tgtEl>
                                        <p:attrNameLst>
                                          <p:attrName>style.visibility</p:attrName>
                                        </p:attrNameLst>
                                      </p:cBhvr>
                                      <p:to>
                                        <p:strVal val="visible"/>
                                      </p:to>
                                    </p:set>
                                    <p:animEffect filter="fade" transition="in">
                                      <p:cBhvr>
                                        <p:cTn dur="1000"/>
                                        <p:tgtEl>
                                          <p:spTgt spid="4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7" st="7"/>
                                            </p:txEl>
                                          </p:spTgt>
                                        </p:tgtEl>
                                        <p:attrNameLst>
                                          <p:attrName>style.visibility</p:attrName>
                                        </p:attrNameLst>
                                      </p:cBhvr>
                                      <p:to>
                                        <p:strVal val="visible"/>
                                      </p:to>
                                    </p:set>
                                    <p:animEffect filter="fade" transition="in">
                                      <p:cBhvr>
                                        <p:cTn dur="1000"/>
                                        <p:tgtEl>
                                          <p:spTgt spid="4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8" st="8"/>
                                            </p:txEl>
                                          </p:spTgt>
                                        </p:tgtEl>
                                        <p:attrNameLst>
                                          <p:attrName>style.visibility</p:attrName>
                                        </p:attrNameLst>
                                      </p:cBhvr>
                                      <p:to>
                                        <p:strVal val="visible"/>
                                      </p:to>
                                    </p:set>
                                    <p:animEffect filter="fade" transition="in">
                                      <p:cBhvr>
                                        <p:cTn dur="1000"/>
                                        <p:tgtEl>
                                          <p:spTgt spid="4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9" st="9"/>
                                            </p:txEl>
                                          </p:spTgt>
                                        </p:tgtEl>
                                        <p:attrNameLst>
                                          <p:attrName>style.visibility</p:attrName>
                                        </p:attrNameLst>
                                      </p:cBhvr>
                                      <p:to>
                                        <p:strVal val="visible"/>
                                      </p:to>
                                    </p:set>
                                    <p:animEffect filter="fade" transition="in">
                                      <p:cBhvr>
                                        <p:cTn dur="1000"/>
                                        <p:tgtEl>
                                          <p:spTgt spid="4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10" st="10"/>
                                            </p:txEl>
                                          </p:spTgt>
                                        </p:tgtEl>
                                        <p:attrNameLst>
                                          <p:attrName>style.visibility</p:attrName>
                                        </p:attrNameLst>
                                      </p:cBhvr>
                                      <p:to>
                                        <p:strVal val="visible"/>
                                      </p:to>
                                    </p:set>
                                    <p:animEffect filter="fade" transition="in">
                                      <p:cBhvr>
                                        <p:cTn dur="1000"/>
                                        <p:tgtEl>
                                          <p:spTgt spid="4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11" st="11"/>
                                            </p:txEl>
                                          </p:spTgt>
                                        </p:tgtEl>
                                        <p:attrNameLst>
                                          <p:attrName>style.visibility</p:attrName>
                                        </p:attrNameLst>
                                      </p:cBhvr>
                                      <p:to>
                                        <p:strVal val="visible"/>
                                      </p:to>
                                    </p:set>
                                    <p:animEffect filter="fade" transition="in">
                                      <p:cBhvr>
                                        <p:cTn dur="1000"/>
                                        <p:tgtEl>
                                          <p:spTgt spid="41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12" st="12"/>
                                            </p:txEl>
                                          </p:spTgt>
                                        </p:tgtEl>
                                        <p:attrNameLst>
                                          <p:attrName>style.visibility</p:attrName>
                                        </p:attrNameLst>
                                      </p:cBhvr>
                                      <p:to>
                                        <p:strVal val="visible"/>
                                      </p:to>
                                    </p:set>
                                    <p:animEffect filter="fade" transition="in">
                                      <p:cBhvr>
                                        <p:cTn dur="1000"/>
                                        <p:tgtEl>
                                          <p:spTgt spid="414">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c15dbd918b_0_347"/>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ActorSystem</a:t>
            </a:r>
            <a:endParaRPr>
              <a:solidFill>
                <a:schemeClr val="dk2"/>
              </a:solidFill>
            </a:endParaRPr>
          </a:p>
        </p:txBody>
      </p:sp>
      <p:sp>
        <p:nvSpPr>
          <p:cNvPr id="420" name="Google Shape;420;g2c15dbd918b_0_347"/>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GB" sz="2500"/>
              <a:t>The </a:t>
            </a:r>
            <a:r>
              <a:rPr b="1" lang="en-GB" sz="2500"/>
              <a:t>ActorSystem</a:t>
            </a:r>
            <a:r>
              <a:rPr lang="en-GB" sz="2500"/>
              <a:t> is a root actor in actors structure.</a:t>
            </a:r>
            <a:endParaRPr sz="2500"/>
          </a:p>
          <a:p>
            <a:pPr indent="-387350" lvl="0" marL="457200" rtl="0" algn="l">
              <a:spcBef>
                <a:spcPts val="0"/>
              </a:spcBef>
              <a:spcAft>
                <a:spcPts val="0"/>
              </a:spcAft>
              <a:buSzPts val="2500"/>
              <a:buChar char="●"/>
            </a:pPr>
            <a:r>
              <a:rPr lang="en-GB" sz="2500"/>
              <a:t> An ActorSystem is a hierarchical group of actors which share common configuration, e.g. dispatchers, deployments, remote capabilities and addresses. </a:t>
            </a:r>
            <a:endParaRPr sz="2500"/>
          </a:p>
          <a:p>
            <a:pPr indent="-387350" lvl="0" marL="457200" rtl="0" algn="l">
              <a:spcBef>
                <a:spcPts val="0"/>
              </a:spcBef>
              <a:spcAft>
                <a:spcPts val="0"/>
              </a:spcAft>
              <a:buSzPts val="2500"/>
              <a:buChar char="●"/>
            </a:pPr>
            <a:r>
              <a:rPr lang="en-GB" sz="2500"/>
              <a:t>It is also the entry point for creating or looking up actors. </a:t>
            </a:r>
            <a:endParaRPr sz="2500"/>
          </a:p>
          <a:p>
            <a:pPr indent="-387350" lvl="0" marL="457200" rtl="0" algn="l">
              <a:spcBef>
                <a:spcPts val="0"/>
              </a:spcBef>
              <a:spcAft>
                <a:spcPts val="0"/>
              </a:spcAft>
              <a:buSzPts val="2500"/>
              <a:buChar char="●"/>
            </a:pPr>
            <a:r>
              <a:rPr lang="en-GB" sz="2500"/>
              <a:t>It is an abstract class which extends to ActorRefFactory trait.</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1000"/>
                                        <p:tgtEl>
                                          <p:spTgt spid="4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1000"/>
                                        <p:tgtEl>
                                          <p:spTgt spid="4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animEffect filter="fade" transition="in">
                                      <p:cBhvr>
                                        <p:cTn dur="1000"/>
                                        <p:tgtEl>
                                          <p:spTgt spid="4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animEffect filter="fade" transition="in">
                                      <p:cBhvr>
                                        <p:cTn dur="1000"/>
                                        <p:tgtEl>
                                          <p:spTgt spid="4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2c15dbd918b_0_352"/>
          <p:cNvPicPr preferRelativeResize="0"/>
          <p:nvPr/>
        </p:nvPicPr>
        <p:blipFill>
          <a:blip r:embed="rId3">
            <a:alphaModFix/>
          </a:blip>
          <a:stretch>
            <a:fillRect/>
          </a:stretch>
        </p:blipFill>
        <p:spPr>
          <a:xfrm>
            <a:off x="792312" y="525883"/>
            <a:ext cx="7396065" cy="5101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c15dbd918b_0_358"/>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Props</a:t>
            </a:r>
            <a:endParaRPr>
              <a:solidFill>
                <a:schemeClr val="dk2"/>
              </a:solidFill>
            </a:endParaRPr>
          </a:p>
        </p:txBody>
      </p:sp>
      <p:sp>
        <p:nvSpPr>
          <p:cNvPr id="431" name="Google Shape;431;g2c15dbd918b_0_358"/>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GB" sz="2500"/>
              <a:t>Props is a configuration class used to create actors</a:t>
            </a:r>
            <a:endParaRPr sz="2500"/>
          </a:p>
          <a:p>
            <a:pPr indent="-387350" lvl="0" marL="457200" rtl="0" algn="l">
              <a:spcBef>
                <a:spcPts val="0"/>
              </a:spcBef>
              <a:spcAft>
                <a:spcPts val="0"/>
              </a:spcAft>
              <a:buSzPts val="2500"/>
              <a:buChar char="●"/>
            </a:pPr>
            <a:r>
              <a:rPr lang="en-GB" sz="2500"/>
              <a:t>You can implement Props by importing akka.actor.Props package.</a:t>
            </a:r>
            <a:endParaRPr sz="2500"/>
          </a:p>
          <a:p>
            <a:pPr indent="0" lvl="0" marL="0" rtl="0" algn="l">
              <a:spcBef>
                <a:spcPts val="0"/>
              </a:spcBef>
              <a:spcAft>
                <a:spcPts val="0"/>
              </a:spcAft>
              <a:buNone/>
            </a:pPr>
            <a:r>
              <a:t/>
            </a:r>
            <a:endParaRPr sz="2500"/>
          </a:p>
          <a:p>
            <a:pPr indent="0" lvl="0" marL="914400" rtl="0" algn="l">
              <a:spcBef>
                <a:spcPts val="0"/>
              </a:spcBef>
              <a:spcAft>
                <a:spcPts val="0"/>
              </a:spcAft>
              <a:buNone/>
            </a:pPr>
            <a:r>
              <a:rPr lang="en-GB" sz="2500"/>
              <a:t>public static void main(String[] args) {</a:t>
            </a:r>
            <a:endParaRPr sz="2500"/>
          </a:p>
          <a:p>
            <a:pPr indent="0" lvl="0" marL="914400" rtl="0" algn="l">
              <a:spcBef>
                <a:spcPts val="0"/>
              </a:spcBef>
              <a:spcAft>
                <a:spcPts val="0"/>
              </a:spcAft>
              <a:buNone/>
            </a:pPr>
            <a:r>
              <a:rPr lang="en-GB" sz="2500"/>
              <a:t>  ActorSystem system = ActorSystem.create(); </a:t>
            </a:r>
            <a:endParaRPr sz="2500"/>
          </a:p>
          <a:p>
            <a:pPr indent="0" lvl="0" marL="914400" rtl="0" algn="l">
              <a:spcBef>
                <a:spcPts val="0"/>
              </a:spcBef>
              <a:spcAft>
                <a:spcPts val="0"/>
              </a:spcAft>
              <a:buNone/>
            </a:pPr>
            <a:r>
              <a:rPr lang="en-GB" sz="2500"/>
              <a:t>  ActorRef actorARef = system.actorOf(Props.create(ActorA.class));</a:t>
            </a:r>
            <a:endParaRPr sz="2500"/>
          </a:p>
          <a:p>
            <a:pPr indent="0" lvl="0" marL="914400" rtl="0" algn="l">
              <a:spcBef>
                <a:spcPts val="0"/>
              </a:spcBef>
              <a:spcAft>
                <a:spcPts val="0"/>
              </a:spcAft>
              <a:buNone/>
            </a:pPr>
            <a:r>
              <a:rPr lang="en-GB" sz="2500"/>
              <a:t>  actorARef.tell(new MessageA("Hello!"),actorARef);</a:t>
            </a:r>
            <a:endParaRPr sz="2500"/>
          </a:p>
          <a:p>
            <a:pPr indent="0" lvl="0" marL="914400" rtl="0" algn="l">
              <a:spcBef>
                <a:spcPts val="0"/>
              </a:spcBef>
              <a:spcAft>
                <a:spcPts val="0"/>
              </a:spcAft>
              <a:buNone/>
            </a:pPr>
            <a:r>
              <a:rPr lang="en-GB" sz="2500"/>
              <a:t>}</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1000"/>
                                        <p:tgtEl>
                                          <p:spTgt spid="4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1000"/>
                                        <p:tgtEl>
                                          <p:spTgt spid="4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1000"/>
                                        <p:tgtEl>
                                          <p:spTgt spid="4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animEffect filter="fade" transition="in">
                                      <p:cBhvr>
                                        <p:cTn dur="1000"/>
                                        <p:tgtEl>
                                          <p:spTgt spid="4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4" st="4"/>
                                            </p:txEl>
                                          </p:spTgt>
                                        </p:tgtEl>
                                        <p:attrNameLst>
                                          <p:attrName>style.visibility</p:attrName>
                                        </p:attrNameLst>
                                      </p:cBhvr>
                                      <p:to>
                                        <p:strVal val="visible"/>
                                      </p:to>
                                    </p:set>
                                    <p:animEffect filter="fade" transition="in">
                                      <p:cBhvr>
                                        <p:cTn dur="1000"/>
                                        <p:tgtEl>
                                          <p:spTgt spid="4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5" st="5"/>
                                            </p:txEl>
                                          </p:spTgt>
                                        </p:tgtEl>
                                        <p:attrNameLst>
                                          <p:attrName>style.visibility</p:attrName>
                                        </p:attrNameLst>
                                      </p:cBhvr>
                                      <p:to>
                                        <p:strVal val="visible"/>
                                      </p:to>
                                    </p:set>
                                    <p:animEffect filter="fade" transition="in">
                                      <p:cBhvr>
                                        <p:cTn dur="1000"/>
                                        <p:tgtEl>
                                          <p:spTgt spid="4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6" st="6"/>
                                            </p:txEl>
                                          </p:spTgt>
                                        </p:tgtEl>
                                        <p:attrNameLst>
                                          <p:attrName>style.visibility</p:attrName>
                                        </p:attrNameLst>
                                      </p:cBhvr>
                                      <p:to>
                                        <p:strVal val="visible"/>
                                      </p:to>
                                    </p:set>
                                    <p:animEffect filter="fade" transition="in">
                                      <p:cBhvr>
                                        <p:cTn dur="1000"/>
                                        <p:tgtEl>
                                          <p:spTgt spid="4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7" st="7"/>
                                            </p:txEl>
                                          </p:spTgt>
                                        </p:tgtEl>
                                        <p:attrNameLst>
                                          <p:attrName>style.visibility</p:attrName>
                                        </p:attrNameLst>
                                      </p:cBhvr>
                                      <p:to>
                                        <p:strVal val="visible"/>
                                      </p:to>
                                    </p:set>
                                    <p:animEffect filter="fade" transition="in">
                                      <p:cBhvr>
                                        <p:cTn dur="1000"/>
                                        <p:tgtEl>
                                          <p:spTgt spid="4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8" st="8"/>
                                            </p:txEl>
                                          </p:spTgt>
                                        </p:tgtEl>
                                        <p:attrNameLst>
                                          <p:attrName>style.visibility</p:attrName>
                                        </p:attrNameLst>
                                      </p:cBhvr>
                                      <p:to>
                                        <p:strVal val="visible"/>
                                      </p:to>
                                    </p:set>
                                    <p:animEffect filter="fade" transition="in">
                                      <p:cBhvr>
                                        <p:cTn dur="1000"/>
                                        <p:tgtEl>
                                          <p:spTgt spid="43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9" st="9"/>
                                            </p:txEl>
                                          </p:spTgt>
                                        </p:tgtEl>
                                        <p:attrNameLst>
                                          <p:attrName>style.visibility</p:attrName>
                                        </p:attrNameLst>
                                      </p:cBhvr>
                                      <p:to>
                                        <p:strVal val="visible"/>
                                      </p:to>
                                    </p:set>
                                    <p:animEffect filter="fade" transition="in">
                                      <p:cBhvr>
                                        <p:cTn dur="1000"/>
                                        <p:tgtEl>
                                          <p:spTgt spid="43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c15dbd918b_0_363"/>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Creating Child Actor</a:t>
            </a:r>
            <a:endParaRPr>
              <a:solidFill>
                <a:schemeClr val="dk2"/>
              </a:solidFill>
            </a:endParaRPr>
          </a:p>
        </p:txBody>
      </p:sp>
      <p:sp>
        <p:nvSpPr>
          <p:cNvPr id="437" name="Google Shape;437;g2c15dbd918b_0_363"/>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GB" sz="2500"/>
              <a:t>Akka provides facility to create child actor. </a:t>
            </a:r>
            <a:endParaRPr sz="2500"/>
          </a:p>
          <a:p>
            <a:pPr indent="-387350" lvl="0" marL="457200" rtl="0" algn="l">
              <a:spcBef>
                <a:spcPts val="0"/>
              </a:spcBef>
              <a:spcAft>
                <a:spcPts val="0"/>
              </a:spcAft>
              <a:buSzPts val="2500"/>
              <a:buChar char="●"/>
            </a:pPr>
            <a:r>
              <a:rPr lang="en-GB" sz="2500"/>
              <a:t>You can create child actor by using implicit context reference. </a:t>
            </a:r>
            <a:endParaRPr sz="2500"/>
          </a:p>
          <a:p>
            <a:pPr indent="-387350" lvl="0" marL="457200" rtl="0" algn="l">
              <a:spcBef>
                <a:spcPts val="0"/>
              </a:spcBef>
              <a:spcAft>
                <a:spcPts val="0"/>
              </a:spcAft>
              <a:buSzPts val="2500"/>
              <a:buChar char="●"/>
            </a:pPr>
            <a:r>
              <a:rPr lang="en-GB" sz="2500"/>
              <a:t>ActorSystem is used to create root-level or top-level actor.</a:t>
            </a:r>
            <a:endParaRPr sz="2500"/>
          </a:p>
          <a:p>
            <a:pPr indent="0" lvl="0" marL="0" rtl="0" algn="l">
              <a:spcBef>
                <a:spcPts val="0"/>
              </a:spcBef>
              <a:spcAft>
                <a:spcPts val="0"/>
              </a:spcAft>
              <a:buNone/>
            </a:pPr>
            <a:r>
              <a:rPr lang="en-GB" sz="2500"/>
              <a:t>	</a:t>
            </a:r>
            <a:endParaRPr sz="2500"/>
          </a:p>
          <a:p>
            <a:pPr indent="0" lvl="0" marL="0" rtl="0" algn="l">
              <a:spcBef>
                <a:spcPts val="0"/>
              </a:spcBef>
              <a:spcAft>
                <a:spcPts val="0"/>
              </a:spcAft>
              <a:buNone/>
            </a:pPr>
            <a:r>
              <a:rPr lang="en-GB" sz="2500"/>
              <a:t>	getContext().getSystem().actorOf(Props.create(ActorB.class));</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1000"/>
                                        <p:tgtEl>
                                          <p:spTgt spid="4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animEffect filter="fade" transition="in">
                                      <p:cBhvr>
                                        <p:cTn dur="1000"/>
                                        <p:tgtEl>
                                          <p:spTgt spid="4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animEffect filter="fade" transition="in">
                                      <p:cBhvr>
                                        <p:cTn dur="1000"/>
                                        <p:tgtEl>
                                          <p:spTgt spid="4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4" st="4"/>
                                            </p:txEl>
                                          </p:spTgt>
                                        </p:tgtEl>
                                        <p:attrNameLst>
                                          <p:attrName>style.visibility</p:attrName>
                                        </p:attrNameLst>
                                      </p:cBhvr>
                                      <p:to>
                                        <p:strVal val="visible"/>
                                      </p:to>
                                    </p:set>
                                    <p:animEffect filter="fade" transition="in">
                                      <p:cBhvr>
                                        <p:cTn dur="1000"/>
                                        <p:tgtEl>
                                          <p:spTgt spid="4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c15dbd918b_0_368"/>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Actor life cycle</a:t>
            </a:r>
            <a:endParaRPr>
              <a:solidFill>
                <a:schemeClr val="dk2"/>
              </a:solidFill>
            </a:endParaRPr>
          </a:p>
        </p:txBody>
      </p:sp>
      <p:sp>
        <p:nvSpPr>
          <p:cNvPr id="443" name="Google Shape;443;g2c15dbd918b_0_368"/>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GB" sz="2600"/>
              <a:t>Akka provides life cycle methods for Actor. </a:t>
            </a:r>
            <a:endParaRPr sz="2600"/>
          </a:p>
          <a:p>
            <a:pPr indent="-393700" lvl="0" marL="457200" rtl="0" algn="l">
              <a:spcBef>
                <a:spcPts val="0"/>
              </a:spcBef>
              <a:spcAft>
                <a:spcPts val="0"/>
              </a:spcAft>
              <a:buSzPts val="2600"/>
              <a:buChar char="●"/>
            </a:pPr>
            <a:r>
              <a:rPr lang="en-GB" sz="2600"/>
              <a:t>There are following methods to which you can override and provide specific implementation accordingly.</a:t>
            </a:r>
            <a:endParaRPr sz="2600"/>
          </a:p>
          <a:p>
            <a:pPr indent="-368300" lvl="1" marL="914400" rtl="0" algn="l">
              <a:spcBef>
                <a:spcPts val="0"/>
              </a:spcBef>
              <a:spcAft>
                <a:spcPts val="0"/>
              </a:spcAft>
              <a:buSzPts val="2200"/>
              <a:buChar char="○"/>
            </a:pPr>
            <a:r>
              <a:rPr lang="en-GB" sz="2200"/>
              <a:t>preStart()</a:t>
            </a:r>
            <a:endParaRPr sz="2200"/>
          </a:p>
          <a:p>
            <a:pPr indent="-368300" lvl="1" marL="914400" rtl="0" algn="l">
              <a:spcBef>
                <a:spcPts val="0"/>
              </a:spcBef>
              <a:spcAft>
                <a:spcPts val="0"/>
              </a:spcAft>
              <a:buSzPts val="2200"/>
              <a:buChar char="○"/>
            </a:pPr>
            <a:r>
              <a:rPr lang="en-GB" sz="2200"/>
              <a:t>postStart()</a:t>
            </a:r>
            <a:endParaRPr sz="2200"/>
          </a:p>
          <a:p>
            <a:pPr indent="-368300" lvl="1" marL="914400" rtl="0" algn="l">
              <a:spcBef>
                <a:spcPts val="0"/>
              </a:spcBef>
              <a:spcAft>
                <a:spcPts val="0"/>
              </a:spcAft>
              <a:buSzPts val="2200"/>
              <a:buChar char="○"/>
            </a:pPr>
            <a:r>
              <a:rPr lang="en-GB" sz="2200"/>
              <a:t>preRestart(reason: Throwable, message: Option[Any])</a:t>
            </a:r>
            <a:endParaRPr sz="2200"/>
          </a:p>
          <a:p>
            <a:pPr indent="-368300" lvl="1" marL="914400" rtl="0" algn="l">
              <a:spcBef>
                <a:spcPts val="0"/>
              </a:spcBef>
              <a:spcAft>
                <a:spcPts val="0"/>
              </a:spcAft>
              <a:buSzPts val="2200"/>
              <a:buChar char="○"/>
            </a:pPr>
            <a:r>
              <a:rPr lang="en-GB" sz="2200"/>
              <a:t>postRestart(reason: Throwable))</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1000"/>
                                        <p:tgtEl>
                                          <p:spTgt spid="4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4" st="4"/>
                                            </p:txEl>
                                          </p:spTgt>
                                        </p:tgtEl>
                                        <p:attrNameLst>
                                          <p:attrName>style.visibility</p:attrName>
                                        </p:attrNameLst>
                                      </p:cBhvr>
                                      <p:to>
                                        <p:strVal val="visible"/>
                                      </p:to>
                                    </p:set>
                                    <p:animEffect filter="fade" transition="in">
                                      <p:cBhvr>
                                        <p:cTn dur="1000"/>
                                        <p:tgtEl>
                                          <p:spTgt spid="4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5" st="5"/>
                                            </p:txEl>
                                          </p:spTgt>
                                        </p:tgtEl>
                                        <p:attrNameLst>
                                          <p:attrName>style.visibility</p:attrName>
                                        </p:attrNameLst>
                                      </p:cBhvr>
                                      <p:to>
                                        <p:strVal val="visible"/>
                                      </p:to>
                                    </p:set>
                                    <p:animEffect filter="fade" transition="in">
                                      <p:cBhvr>
                                        <p:cTn dur="1000"/>
                                        <p:tgtEl>
                                          <p:spTgt spid="4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2c15dbd918b_0_373"/>
          <p:cNvPicPr preferRelativeResize="0"/>
          <p:nvPr/>
        </p:nvPicPr>
        <p:blipFill>
          <a:blip r:embed="rId3">
            <a:alphaModFix/>
          </a:blip>
          <a:stretch>
            <a:fillRect/>
          </a:stretch>
        </p:blipFill>
        <p:spPr>
          <a:xfrm>
            <a:off x="0" y="860951"/>
            <a:ext cx="9143999" cy="38520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c15dbd918b_0_379"/>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Actor Communication</a:t>
            </a:r>
            <a:endParaRPr>
              <a:solidFill>
                <a:schemeClr val="dk2"/>
              </a:solidFill>
            </a:endParaRPr>
          </a:p>
        </p:txBody>
      </p:sp>
      <p:sp>
        <p:nvSpPr>
          <p:cNvPr id="454" name="Google Shape;454;g2c15dbd918b_0_379"/>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GB" sz="2500"/>
              <a:t>In Akka, actors communicate to each other by sending and receiving messages.</a:t>
            </a:r>
            <a:endParaRPr sz="2500"/>
          </a:p>
          <a:p>
            <a:pPr indent="-361950" lvl="1" marL="914400" rtl="0" algn="l">
              <a:spcBef>
                <a:spcPts val="0"/>
              </a:spcBef>
              <a:spcAft>
                <a:spcPts val="0"/>
              </a:spcAft>
              <a:buSzPts val="2100"/>
              <a:buChar char="○"/>
            </a:pPr>
            <a:r>
              <a:rPr lang="en-GB" sz="2100"/>
              <a:t>Akka Actor Send Messages</a:t>
            </a:r>
            <a:endParaRPr sz="2100"/>
          </a:p>
          <a:p>
            <a:pPr indent="-361950" lvl="1" marL="914400" rtl="0" algn="l">
              <a:spcBef>
                <a:spcPts val="0"/>
              </a:spcBef>
              <a:spcAft>
                <a:spcPts val="0"/>
              </a:spcAft>
              <a:buSzPts val="2100"/>
              <a:buChar char="○"/>
            </a:pPr>
            <a:r>
              <a:rPr lang="en-GB" sz="2100"/>
              <a:t>Akka Actor Reply Messages</a:t>
            </a:r>
            <a:endParaRPr sz="2100"/>
          </a:p>
          <a:p>
            <a:pPr indent="-361950" lvl="1" marL="914400" rtl="0" algn="l">
              <a:spcBef>
                <a:spcPts val="0"/>
              </a:spcBef>
              <a:spcAft>
                <a:spcPts val="0"/>
              </a:spcAft>
              <a:buSzPts val="2100"/>
              <a:buChar char="○"/>
            </a:pPr>
            <a:r>
              <a:rPr lang="en-GB" sz="2100"/>
              <a:t>Akka Actor Forward Messages</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Effect filter="fade" transition="in">
                                      <p:cBhvr>
                                        <p:cTn dur="1000"/>
                                        <p:tgtEl>
                                          <p:spTgt spid="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animEffect filter="fade" transition="in">
                                      <p:cBhvr>
                                        <p:cTn dur="1000"/>
                                        <p:tgtEl>
                                          <p:spTgt spid="4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2" st="2"/>
                                            </p:txEl>
                                          </p:spTgt>
                                        </p:tgtEl>
                                        <p:attrNameLst>
                                          <p:attrName>style.visibility</p:attrName>
                                        </p:attrNameLst>
                                      </p:cBhvr>
                                      <p:to>
                                        <p:strVal val="visible"/>
                                      </p:to>
                                    </p:set>
                                    <p:animEffect filter="fade" transition="in">
                                      <p:cBhvr>
                                        <p:cTn dur="1000"/>
                                        <p:tgtEl>
                                          <p:spTgt spid="4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3" st="3"/>
                                            </p:txEl>
                                          </p:spTgt>
                                        </p:tgtEl>
                                        <p:attrNameLst>
                                          <p:attrName>style.visibility</p:attrName>
                                        </p:attrNameLst>
                                      </p:cBhvr>
                                      <p:to>
                                        <p:strVal val="visible"/>
                                      </p:to>
                                    </p:set>
                                    <p:animEffect filter="fade" transition="in">
                                      <p:cBhvr>
                                        <p:cTn dur="1000"/>
                                        <p:tgtEl>
                                          <p:spTgt spid="4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c15dbd918b_0_384"/>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Actor Send Messages</a:t>
            </a:r>
            <a:endParaRPr>
              <a:solidFill>
                <a:schemeClr val="dk2"/>
              </a:solidFill>
            </a:endParaRPr>
          </a:p>
        </p:txBody>
      </p:sp>
      <p:sp>
        <p:nvSpPr>
          <p:cNvPr id="460" name="Google Shape;460;g2c15dbd918b_0_384"/>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GB" sz="2500"/>
              <a:t>Akka provides two predefined methods tell() and ask() for message exchange. An actor can send messages to another Actor through these methods.</a:t>
            </a:r>
            <a:endParaRPr sz="2500"/>
          </a:p>
          <a:p>
            <a:pPr indent="-361950" lvl="1" marL="914400" rtl="0" algn="l">
              <a:spcBef>
                <a:spcPts val="0"/>
              </a:spcBef>
              <a:spcAft>
                <a:spcPts val="0"/>
              </a:spcAft>
              <a:buSzPts val="2100"/>
              <a:buChar char="○"/>
            </a:pPr>
            <a:r>
              <a:rPr lang="en-GB" sz="2100"/>
              <a:t>Receiver.tell(Message object, Sender);</a:t>
            </a:r>
            <a:endParaRPr sz="2100"/>
          </a:p>
          <a:p>
            <a:pPr indent="-361950" lvl="1" marL="914400" rtl="0" algn="l">
              <a:spcBef>
                <a:spcPts val="0"/>
              </a:spcBef>
              <a:spcAft>
                <a:spcPts val="0"/>
              </a:spcAft>
              <a:buSzPts val="2100"/>
              <a:buChar char="○"/>
            </a:pPr>
            <a:r>
              <a:rPr lang="en-GB" sz="2100"/>
              <a:t>Receiver.ask(Message object, Sender);</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Effect filter="fade" transition="in">
                                      <p:cBhvr>
                                        <p:cTn dur="1000"/>
                                        <p:tgtEl>
                                          <p:spTgt spid="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Effect filter="fade" transition="in">
                                      <p:cBhvr>
                                        <p:cTn dur="1000"/>
                                        <p:tgtEl>
                                          <p:spTgt spid="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animEffect filter="fade" transition="in">
                                      <p:cBhvr>
                                        <p:cTn dur="1000"/>
                                        <p:tgtEl>
                                          <p:spTgt spid="4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2bf1f1b988f_0_29"/>
          <p:cNvPicPr preferRelativeResize="0"/>
          <p:nvPr/>
        </p:nvPicPr>
        <p:blipFill>
          <a:blip r:embed="rId3">
            <a:alphaModFix/>
          </a:blip>
          <a:stretch>
            <a:fillRect/>
          </a:stretch>
        </p:blipFill>
        <p:spPr>
          <a:xfrm>
            <a:off x="76200" y="457200"/>
            <a:ext cx="8991599" cy="5931958"/>
          </a:xfrm>
          <a:prstGeom prst="rect">
            <a:avLst/>
          </a:prstGeom>
          <a:noFill/>
          <a:ln>
            <a:noFill/>
          </a:ln>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c15dbd918b_0_389"/>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Akka Actor Reply Messages</a:t>
            </a:r>
            <a:endParaRPr>
              <a:solidFill>
                <a:schemeClr val="dk2"/>
              </a:solidFill>
            </a:endParaRPr>
          </a:p>
        </p:txBody>
      </p:sp>
      <p:sp>
        <p:nvSpPr>
          <p:cNvPr id="466" name="Google Shape;466;g2c15dbd918b_0_389"/>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GB" sz="2600"/>
              <a:t>You can reply to a message by using sender() method</a:t>
            </a:r>
            <a:endParaRPr sz="2600"/>
          </a:p>
          <a:p>
            <a:pPr indent="-368300" lvl="1" marL="914400" rtl="0" algn="l">
              <a:spcBef>
                <a:spcPts val="0"/>
              </a:spcBef>
              <a:spcAft>
                <a:spcPts val="0"/>
              </a:spcAft>
              <a:buSzPts val="2200"/>
              <a:buChar char="○"/>
            </a:pPr>
            <a:r>
              <a:rPr lang="en-GB" sz="2200"/>
              <a:t>getSender().tell(Message object,getSelf())</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c15dbd918b_0_394"/>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Actor Forward Message</a:t>
            </a:r>
            <a:endParaRPr>
              <a:solidFill>
                <a:schemeClr val="dk2"/>
              </a:solidFill>
            </a:endParaRPr>
          </a:p>
        </p:txBody>
      </p:sp>
      <p:sp>
        <p:nvSpPr>
          <p:cNvPr id="472" name="Google Shape;472;g2c15dbd918b_0_394"/>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GB" sz="2300"/>
              <a:t>You can forward a message from one actor to another. </a:t>
            </a:r>
            <a:endParaRPr sz="2300"/>
          </a:p>
          <a:p>
            <a:pPr indent="-374650" lvl="0" marL="457200" rtl="0" algn="l">
              <a:spcBef>
                <a:spcPts val="0"/>
              </a:spcBef>
              <a:spcAft>
                <a:spcPts val="0"/>
              </a:spcAft>
              <a:buSzPts val="2300"/>
              <a:buChar char="●"/>
            </a:pPr>
            <a:r>
              <a:rPr lang="en-GB" sz="2300"/>
              <a:t>In this case, address/reference of an Actor is maintained even though the message is going through a 'mediator'.</a:t>
            </a:r>
            <a:endParaRPr sz="2300"/>
          </a:p>
          <a:p>
            <a:pPr indent="-374650" lvl="0" marL="457200" rtl="0" algn="l">
              <a:spcBef>
                <a:spcPts val="0"/>
              </a:spcBef>
              <a:spcAft>
                <a:spcPts val="0"/>
              </a:spcAft>
              <a:buSzPts val="2300"/>
              <a:buChar char="●"/>
            </a:pPr>
            <a:r>
              <a:rPr lang="en-GB" sz="2300"/>
              <a:t>It is helpful when writing actors that work as routers, load-balancers, replicators etc.</a:t>
            </a:r>
            <a:endParaRPr sz="2300"/>
          </a:p>
          <a:p>
            <a:pPr indent="-349250" lvl="1" marL="914400" rtl="0" algn="l">
              <a:spcBef>
                <a:spcPts val="0"/>
              </a:spcBef>
              <a:spcAft>
                <a:spcPts val="0"/>
              </a:spcAft>
              <a:buSzPts val="1900"/>
              <a:buChar char="○"/>
            </a:pPr>
            <a:r>
              <a:rPr lang="en-GB" sz="1900"/>
              <a:t>target.forward(result, getContext());</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Effect filter="fade" transition="in">
                                      <p:cBhvr>
                                        <p:cTn dur="1000"/>
                                        <p:tgtEl>
                                          <p:spTgt spid="4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Effect filter="fade" transition="in">
                                      <p:cBhvr>
                                        <p:cTn dur="1000"/>
                                        <p:tgtEl>
                                          <p:spTgt spid="4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Effect filter="fade" transition="in">
                                      <p:cBhvr>
                                        <p:cTn dur="1000"/>
                                        <p:tgtEl>
                                          <p:spTgt spid="4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animEffect filter="fade" transition="in">
                                      <p:cBhvr>
                                        <p:cTn dur="1000"/>
                                        <p:tgtEl>
                                          <p:spTgt spid="4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c15dbd918b_0_399"/>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Receiving messages</a:t>
            </a:r>
            <a:endParaRPr>
              <a:solidFill>
                <a:schemeClr val="dk2"/>
              </a:solidFill>
            </a:endParaRPr>
          </a:p>
        </p:txBody>
      </p:sp>
      <p:sp>
        <p:nvSpPr>
          <p:cNvPr id="478" name="Google Shape;478;g2c15dbd918b_0_399"/>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sz="2100"/>
              <a:t>public Receive createReceive() {</a:t>
            </a:r>
            <a:endParaRPr sz="2100"/>
          </a:p>
          <a:p>
            <a:pPr indent="0" lvl="0" marL="457200" rtl="0" algn="l">
              <a:spcBef>
                <a:spcPts val="0"/>
              </a:spcBef>
              <a:spcAft>
                <a:spcPts val="0"/>
              </a:spcAft>
              <a:buNone/>
            </a:pPr>
            <a:r>
              <a:rPr lang="en-GB" sz="2100"/>
              <a:t>  return receiveBuilder()</a:t>
            </a:r>
            <a:endParaRPr sz="2100"/>
          </a:p>
          <a:p>
            <a:pPr indent="0" lvl="0" marL="457200" rtl="0" algn="l">
              <a:spcBef>
                <a:spcPts val="0"/>
              </a:spcBef>
              <a:spcAft>
                <a:spcPts val="0"/>
              </a:spcAft>
              <a:buNone/>
            </a:pPr>
            <a:r>
              <a:rPr lang="en-GB" sz="2100"/>
              <a:t>    .match(String.class, </a:t>
            </a:r>
            <a:endParaRPr sz="2100"/>
          </a:p>
          <a:p>
            <a:pPr indent="0" lvl="0" marL="457200" rtl="0" algn="l">
              <a:spcBef>
                <a:spcPts val="0"/>
              </a:spcBef>
              <a:spcAft>
                <a:spcPts val="0"/>
              </a:spcAft>
              <a:buNone/>
            </a:pPr>
            <a:r>
              <a:rPr lang="en-GB" sz="2100"/>
              <a:t>           s -&gt; System.out.println(s)).build();</a:t>
            </a:r>
            <a:endParaRPr sz="2100"/>
          </a:p>
          <a:p>
            <a:pPr indent="0" lvl="0" marL="457200" rtl="0" algn="l">
              <a:spcBef>
                <a:spcPts val="0"/>
              </a:spcBef>
              <a:spcAft>
                <a:spcPts val="0"/>
              </a:spcAft>
              <a:buNone/>
            </a:pPr>
            <a:r>
              <a:rPr lang="en-GB" sz="2100"/>
              <a:t>}</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Effect filter="fade" transition="in">
                                      <p:cBhvr>
                                        <p:cTn dur="1000"/>
                                        <p:tgtEl>
                                          <p:spTgt spid="4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Effect filter="fade" transition="in">
                                      <p:cBhvr>
                                        <p:cTn dur="1000"/>
                                        <p:tgtEl>
                                          <p:spTgt spid="4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Effect filter="fade" transition="in">
                                      <p:cBhvr>
                                        <p:cTn dur="1000"/>
                                        <p:tgtEl>
                                          <p:spTgt spid="4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animEffect filter="fade" transition="in">
                                      <p:cBhvr>
                                        <p:cTn dur="1000"/>
                                        <p:tgtEl>
                                          <p:spTgt spid="4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4" st="4"/>
                                            </p:txEl>
                                          </p:spTgt>
                                        </p:tgtEl>
                                        <p:attrNameLst>
                                          <p:attrName>style.visibility</p:attrName>
                                        </p:attrNameLst>
                                      </p:cBhvr>
                                      <p:to>
                                        <p:strVal val="visible"/>
                                      </p:to>
                                    </p:set>
                                    <p:animEffect filter="fade" transition="in">
                                      <p:cBhvr>
                                        <p:cTn dur="1000"/>
                                        <p:tgtEl>
                                          <p:spTgt spid="4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c15dbd918b_0_404"/>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Stopping Actors</a:t>
            </a:r>
            <a:endParaRPr>
              <a:solidFill>
                <a:schemeClr val="dk2"/>
              </a:solidFill>
            </a:endParaRPr>
          </a:p>
        </p:txBody>
      </p:sp>
      <p:sp>
        <p:nvSpPr>
          <p:cNvPr id="484" name="Google Shape;484;g2c15dbd918b_0_404"/>
          <p:cNvSpPr txBox="1"/>
          <p:nvPr>
            <p:ph idx="1" type="body"/>
          </p:nvPr>
        </p:nvSpPr>
        <p:spPr>
          <a:xfrm>
            <a:off x="311700" y="2048844"/>
            <a:ext cx="8520600" cy="6073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you can stop Actors by invoking the stop() method of either ActorContext or ActorSystem class</a:t>
            </a:r>
            <a:endParaRPr sz="2200"/>
          </a:p>
          <a:p>
            <a:pPr indent="-342900" lvl="1" marL="914400" rtl="0" algn="l">
              <a:spcBef>
                <a:spcPts val="0"/>
              </a:spcBef>
              <a:spcAft>
                <a:spcPts val="0"/>
              </a:spcAft>
              <a:buSzPts val="1800"/>
              <a:buChar char="○"/>
            </a:pPr>
            <a:r>
              <a:rPr lang="en-GB" sz="1800"/>
              <a:t>getContext().stop(child));</a:t>
            </a:r>
            <a:endParaRPr sz="1800"/>
          </a:p>
          <a:p>
            <a:pPr indent="-368300" lvl="0" marL="457200" rtl="0" algn="l">
              <a:spcBef>
                <a:spcPts val="0"/>
              </a:spcBef>
              <a:spcAft>
                <a:spcPts val="0"/>
              </a:spcAft>
              <a:buSzPts val="2200"/>
              <a:buChar char="●"/>
            </a:pPr>
            <a:r>
              <a:rPr lang="en-GB" sz="2200"/>
              <a:t> ActorContext is used to stop child actor and ActorSystem is used to stop top level Actor.</a:t>
            </a:r>
            <a:endParaRPr sz="2200"/>
          </a:p>
          <a:p>
            <a:pPr indent="-368300" lvl="0" marL="457200" rtl="0" algn="l">
              <a:spcBef>
                <a:spcPts val="0"/>
              </a:spcBef>
              <a:spcAft>
                <a:spcPts val="0"/>
              </a:spcAft>
              <a:buSzPts val="2200"/>
              <a:buChar char="●"/>
            </a:pPr>
            <a:r>
              <a:rPr lang="en-GB" sz="2200"/>
              <a:t>Termination of the actor is performed asynchronously.</a:t>
            </a:r>
            <a:endParaRPr sz="2200"/>
          </a:p>
          <a:p>
            <a:pPr indent="-368300" lvl="0" marL="457200" rtl="0" algn="l">
              <a:spcBef>
                <a:spcPts val="0"/>
              </a:spcBef>
              <a:spcAft>
                <a:spcPts val="0"/>
              </a:spcAft>
              <a:buSzPts val="2200"/>
              <a:buChar char="●"/>
            </a:pPr>
            <a:r>
              <a:rPr lang="en-GB" sz="2200"/>
              <a:t>There are some other methods available in Akka, which are used to stop Actor. Some of which are PoisonPill, terminate() and gracefulStop() are used to stop Actor.</a:t>
            </a:r>
            <a:endParaRPr sz="22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10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1000"/>
                                        <p:tgtEl>
                                          <p:spTgt spid="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animEffect filter="fade" transition="in">
                                      <p:cBhvr>
                                        <p:cTn dur="1000"/>
                                        <p:tgtEl>
                                          <p:spTgt spid="4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animEffect filter="fade" transition="in">
                                      <p:cBhvr>
                                        <p:cTn dur="1000"/>
                                        <p:tgtEl>
                                          <p:spTgt spid="4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4" st="4"/>
                                            </p:txEl>
                                          </p:spTgt>
                                        </p:tgtEl>
                                        <p:attrNameLst>
                                          <p:attrName>style.visibility</p:attrName>
                                        </p:attrNameLst>
                                      </p:cBhvr>
                                      <p:to>
                                        <p:strVal val="visible"/>
                                      </p:to>
                                    </p:set>
                                    <p:animEffect filter="fade" transition="in">
                                      <p:cBhvr>
                                        <p:cTn dur="1000"/>
                                        <p:tgtEl>
                                          <p:spTgt spid="4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5" st="5"/>
                                            </p:txEl>
                                          </p:spTgt>
                                        </p:tgtEl>
                                        <p:attrNameLst>
                                          <p:attrName>style.visibility</p:attrName>
                                        </p:attrNameLst>
                                      </p:cBhvr>
                                      <p:to>
                                        <p:strVal val="visible"/>
                                      </p:to>
                                    </p:set>
                                    <p:animEffect filter="fade" transition="in">
                                      <p:cBhvr>
                                        <p:cTn dur="1000"/>
                                        <p:tgtEl>
                                          <p:spTgt spid="4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bf1f1b988f_0_5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What can an actor do?</a:t>
            </a:r>
            <a:endParaRPr>
              <a:solidFill>
                <a:schemeClr val="dk2"/>
              </a:solidFill>
            </a:endParaRPr>
          </a:p>
        </p:txBody>
      </p:sp>
      <p:sp>
        <p:nvSpPr>
          <p:cNvPr id="106" name="Google Shape;106;g2bf1f1b988f_0_5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361950" lvl="0" marL="457200" rtl="0" algn="l">
              <a:spcBef>
                <a:spcPts val="1200"/>
              </a:spcBef>
              <a:spcAft>
                <a:spcPts val="0"/>
              </a:spcAft>
              <a:buSzPts val="2100"/>
              <a:buChar char="●"/>
            </a:pPr>
            <a:r>
              <a:rPr lang="en-GB" sz="2100"/>
              <a:t>Create more actors.</a:t>
            </a:r>
            <a:endParaRPr sz="2100"/>
          </a:p>
          <a:p>
            <a:pPr indent="-361950" lvl="0" marL="457200" rtl="0" algn="l">
              <a:spcBef>
                <a:spcPts val="0"/>
              </a:spcBef>
              <a:spcAft>
                <a:spcPts val="0"/>
              </a:spcAft>
              <a:buSzPts val="2100"/>
              <a:buChar char="●"/>
            </a:pPr>
            <a:r>
              <a:rPr lang="en-GB" sz="2100"/>
              <a:t>Send messages to other actors.</a:t>
            </a:r>
            <a:endParaRPr sz="2100"/>
          </a:p>
          <a:p>
            <a:pPr indent="-361950" lvl="0" marL="457200" rtl="0" algn="l">
              <a:spcBef>
                <a:spcPts val="0"/>
              </a:spcBef>
              <a:spcAft>
                <a:spcPts val="0"/>
              </a:spcAft>
              <a:buSzPts val="2100"/>
              <a:buChar char="●"/>
            </a:pPr>
            <a:r>
              <a:rPr lang="en-GB" sz="2100"/>
              <a:t>Designate what to do with the next message.</a:t>
            </a:r>
            <a:endParaRPr sz="21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bf1f1b988f_0_6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chemeClr val="dk2"/>
                </a:solidFill>
              </a:rPr>
              <a:t>Actors have mailboxes</a:t>
            </a:r>
            <a:endParaRPr>
              <a:solidFill>
                <a:schemeClr val="dk2"/>
              </a:solidFill>
            </a:endParaRPr>
          </a:p>
        </p:txBody>
      </p:sp>
      <p:sp>
        <p:nvSpPr>
          <p:cNvPr id="113" name="Google Shape;113;g2bf1f1b988f_0_67"/>
          <p:cNvSpPr txBox="1"/>
          <p:nvPr>
            <p:ph idx="1" type="body"/>
          </p:nvPr>
        </p:nvSpPr>
        <p:spPr>
          <a:xfrm>
            <a:off x="311700" y="1536624"/>
            <a:ext cx="8520600" cy="5023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1200"/>
              </a:spcAft>
              <a:buSzPts val="1800"/>
              <a:buNone/>
            </a:pPr>
            <a:r>
              <a:rPr lang="en-GB" sz="2100"/>
              <a:t>It’s important to understand that, although multiple actors can run at the same time, an actor will process a given message sequentially.</a:t>
            </a:r>
            <a:endParaRPr sz="2100"/>
          </a:p>
        </p:txBody>
      </p:sp>
      <p:pic>
        <p:nvPicPr>
          <p:cNvPr id="114" name="Google Shape;114;g2bf1f1b988f_0_67"/>
          <p:cNvPicPr preferRelativeResize="0"/>
          <p:nvPr/>
        </p:nvPicPr>
        <p:blipFill>
          <a:blip r:embed="rId3">
            <a:alphaModFix/>
          </a:blip>
          <a:stretch>
            <a:fillRect/>
          </a:stretch>
        </p:blipFill>
        <p:spPr>
          <a:xfrm>
            <a:off x="1695450" y="2590525"/>
            <a:ext cx="5753100" cy="358140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c15dbd918b_0_3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GB">
                <a:solidFill>
                  <a:schemeClr val="dk2"/>
                </a:solidFill>
              </a:rPr>
              <a:t>what happens when an actor receives a message</a:t>
            </a:r>
            <a:endParaRPr>
              <a:solidFill>
                <a:schemeClr val="dk2"/>
              </a:solidFill>
            </a:endParaRPr>
          </a:p>
        </p:txBody>
      </p:sp>
      <p:pic>
        <p:nvPicPr>
          <p:cNvPr id="121" name="Google Shape;121;g2c15dbd918b_0_37"/>
          <p:cNvPicPr preferRelativeResize="0"/>
          <p:nvPr/>
        </p:nvPicPr>
        <p:blipFill>
          <a:blip r:embed="rId3">
            <a:alphaModFix/>
          </a:blip>
          <a:stretch>
            <a:fillRect/>
          </a:stretch>
        </p:blipFill>
        <p:spPr>
          <a:xfrm>
            <a:off x="2269975" y="1682051"/>
            <a:ext cx="4886875" cy="486815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2018-09-28T12:08:05Z</dcterms:created>
</cp:coreProperties>
</file>